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y="5143500" cx="9144000"/>
  <p:notesSz cx="6858000" cy="9144000"/>
  <p:embeddedFontLst>
    <p:embeddedFont>
      <p:font typeface="Roboto"/>
      <p:regular r:id="rId42"/>
      <p:bold r:id="rId43"/>
      <p:italic r:id="rId44"/>
      <p:boldItalic r:id="rId45"/>
    </p:embeddedFont>
    <p:embeddedFont>
      <p:font typeface="Proxima Nova"/>
      <p:regular r:id="rId46"/>
      <p:bold r:id="rId47"/>
      <p:italic r:id="rId48"/>
      <p:boldItalic r:id="rId4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font" Target="fonts/Roboto-regular.fntdata"/><Relationship Id="rId41" Type="http://schemas.openxmlformats.org/officeDocument/2006/relationships/slide" Target="slides/slide36.xml"/><Relationship Id="rId44" Type="http://schemas.openxmlformats.org/officeDocument/2006/relationships/font" Target="fonts/Roboto-italic.fntdata"/><Relationship Id="rId43" Type="http://schemas.openxmlformats.org/officeDocument/2006/relationships/font" Target="fonts/Roboto-bold.fntdata"/><Relationship Id="rId46" Type="http://schemas.openxmlformats.org/officeDocument/2006/relationships/font" Target="fonts/ProximaNova-regular.fntdata"/><Relationship Id="rId45" Type="http://schemas.openxmlformats.org/officeDocument/2006/relationships/font" Target="fonts/Roboto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ProximaNova-italic.fntdata"/><Relationship Id="rId47" Type="http://schemas.openxmlformats.org/officeDocument/2006/relationships/font" Target="fonts/ProximaNova-bold.fntdata"/><Relationship Id="rId49" Type="http://schemas.openxmlformats.org/officeDocument/2006/relationships/font" Target="fonts/ProximaNova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0826666341_1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0826666341_1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0826666341_1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0826666341_1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0841ddfc5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0841ddfc5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0826666341_1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0826666341_1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076dab93a5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076dab93a5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0826666341_3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0826666341_3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0826666341_3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0826666341_3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080064dce4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080064dce4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0826666341_3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0826666341_3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0826666341_3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0826666341_3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0826666341_3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0826666341_3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0826666341_3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0826666341_3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0826666341_3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0826666341_3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0826666341_3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0826666341_3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0826666341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0826666341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07e63932fa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307e63932fa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0826666341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0826666341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0826666341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0826666341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076dab93a5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3076dab93a5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0826666341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30826666341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082666634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3082666634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0826666341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0826666341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0826666341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0826666341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07e63932fa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307e63932fa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076dab93a5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076dab93a5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0826666341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30826666341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08483b0971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08483b0971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076dab93a5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3076dab93a5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076dab93a5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3076dab93a5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07e63932fa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07e63932fa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0826666341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0826666341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0826666341_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0826666341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0826666341_1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0826666341_1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0826666341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0826666341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0826666341_1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0826666341_1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24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consilium.europa.eu/fr/infographics/antimicrobial-resistance/#environment" TargetMode="External"/><Relationship Id="rId10" Type="http://schemas.openxmlformats.org/officeDocument/2006/relationships/hyperlink" Target="https://www.consilium.europa.eu/fr/infographics/antimicrobial-resistance/#environment" TargetMode="External"/><Relationship Id="rId13" Type="http://schemas.openxmlformats.org/officeDocument/2006/relationships/hyperlink" Target="https://www.consilium.europa.eu/fr/infographics/antimicrobial-resistance/#environment" TargetMode="External"/><Relationship Id="rId12" Type="http://schemas.openxmlformats.org/officeDocument/2006/relationships/hyperlink" Target="https://www.consilium.europa.eu/fr/infographics/antimicrobial-resistance/#environment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.png"/><Relationship Id="rId4" Type="http://schemas.openxmlformats.org/officeDocument/2006/relationships/hyperlink" Target="https://www.consilium.europa.eu/fr/infographics/antimicrobial-resistance/#infections" TargetMode="External"/><Relationship Id="rId9" Type="http://schemas.openxmlformats.org/officeDocument/2006/relationships/hyperlink" Target="https://www.consilium.europa.eu/fr/infographics/antimicrobial-resistance/#environment" TargetMode="External"/><Relationship Id="rId15" Type="http://schemas.openxmlformats.org/officeDocument/2006/relationships/hyperlink" Target="https://www.consilium.europa.eu/fr/infographics/antimicrobial-resistance/#healthcare%20costs" TargetMode="External"/><Relationship Id="rId14" Type="http://schemas.openxmlformats.org/officeDocument/2006/relationships/hyperlink" Target="https://www.consilium.europa.eu/fr/infographics/antimicrobial-resistance/#environment" TargetMode="External"/><Relationship Id="rId17" Type="http://schemas.openxmlformats.org/officeDocument/2006/relationships/hyperlink" Target="https://www.consilium.europa.eu/fr/infographics/antimicrobial-resistance/#healthcare%20costs" TargetMode="External"/><Relationship Id="rId16" Type="http://schemas.openxmlformats.org/officeDocument/2006/relationships/hyperlink" Target="https://www.consilium.europa.eu/fr/infographics/antimicrobial-resistance/#healthcare%20costs" TargetMode="External"/><Relationship Id="rId5" Type="http://schemas.openxmlformats.org/officeDocument/2006/relationships/hyperlink" Target="https://www.consilium.europa.eu/fr/infographics/antimicrobial-resistance/#infections" TargetMode="External"/><Relationship Id="rId19" Type="http://schemas.openxmlformats.org/officeDocument/2006/relationships/hyperlink" Target="https://www.consilium.europa.eu/fr/infographics/antimicrobial-resistance/#economy" TargetMode="External"/><Relationship Id="rId6" Type="http://schemas.openxmlformats.org/officeDocument/2006/relationships/hyperlink" Target="https://www.consilium.europa.eu/fr/infographics/antimicrobial-resistance/#deaths" TargetMode="External"/><Relationship Id="rId18" Type="http://schemas.openxmlformats.org/officeDocument/2006/relationships/hyperlink" Target="https://www.consilium.europa.eu/fr/infographics/antimicrobial-resistance/#economy" TargetMode="External"/><Relationship Id="rId7" Type="http://schemas.openxmlformats.org/officeDocument/2006/relationships/hyperlink" Target="https://www.consilium.europa.eu/fr/infographics/antimicrobial-resistance/#deaths" TargetMode="External"/><Relationship Id="rId8" Type="http://schemas.openxmlformats.org/officeDocument/2006/relationships/hyperlink" Target="https://www.consilium.europa.eu/fr/infographics/antimicrobial-resistance/#deaths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.png"/><Relationship Id="rId4" Type="http://schemas.openxmlformats.org/officeDocument/2006/relationships/image" Target="../media/image30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png"/><Relationship Id="rId4" Type="http://schemas.openxmlformats.org/officeDocument/2006/relationships/image" Target="../media/image2.png"/><Relationship Id="rId5" Type="http://schemas.openxmlformats.org/officeDocument/2006/relationships/image" Target="../media/image12.png"/><Relationship Id="rId6" Type="http://schemas.openxmlformats.org/officeDocument/2006/relationships/image" Target="../media/image18.png"/><Relationship Id="rId7" Type="http://schemas.openxmlformats.org/officeDocument/2006/relationships/image" Target="../media/image24.png"/><Relationship Id="rId8" Type="http://schemas.openxmlformats.org/officeDocument/2006/relationships/image" Target="../media/image1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.png"/><Relationship Id="rId4" Type="http://schemas.openxmlformats.org/officeDocument/2006/relationships/image" Target="../media/image19.gif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5.png"/><Relationship Id="rId4" Type="http://schemas.openxmlformats.org/officeDocument/2006/relationships/image" Target="../media/image31.png"/><Relationship Id="rId5" Type="http://schemas.openxmlformats.org/officeDocument/2006/relationships/image" Target="../media/image2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4.png"/><Relationship Id="rId4" Type="http://schemas.openxmlformats.org/officeDocument/2006/relationships/image" Target="../media/image22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4.png"/><Relationship Id="rId4" Type="http://schemas.openxmlformats.org/officeDocument/2006/relationships/image" Target="../media/image21.png"/><Relationship Id="rId5" Type="http://schemas.openxmlformats.org/officeDocument/2006/relationships/image" Target="../media/image3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/>
          <p:nvPr>
            <p:ph idx="1" type="body"/>
          </p:nvPr>
        </p:nvSpPr>
        <p:spPr>
          <a:xfrm>
            <a:off x="311700" y="14540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4" name="Google Shape;14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2"/>
          <p:cNvPicPr preferRelativeResize="0"/>
          <p:nvPr/>
        </p:nvPicPr>
        <p:blipFill rotWithShape="1">
          <a:blip r:embed="rId3">
            <a:alphaModFix/>
          </a:blip>
          <a:srcRect b="25721" l="33538" r="33486" t="35829"/>
          <a:stretch/>
        </p:blipFill>
        <p:spPr>
          <a:xfrm>
            <a:off x="372450" y="150750"/>
            <a:ext cx="3015148" cy="197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2"/>
          <p:cNvPicPr preferRelativeResize="0"/>
          <p:nvPr/>
        </p:nvPicPr>
        <p:blipFill rotWithShape="1">
          <a:blip r:embed="rId3">
            <a:alphaModFix/>
          </a:blip>
          <a:srcRect b="25721" l="33538" r="33486" t="35829"/>
          <a:stretch/>
        </p:blipFill>
        <p:spPr>
          <a:xfrm>
            <a:off x="524850" y="303150"/>
            <a:ext cx="3015148" cy="197757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2"/>
          <p:cNvSpPr txBox="1"/>
          <p:nvPr>
            <p:ph type="title"/>
          </p:nvPr>
        </p:nvSpPr>
        <p:spPr>
          <a:xfrm>
            <a:off x="187550" y="604675"/>
            <a:ext cx="6552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BF80"/>
                </a:solidFill>
                <a:latin typeface="Roboto"/>
                <a:ea typeface="Roboto"/>
                <a:cs typeface="Roboto"/>
                <a:sym typeface="Roboto"/>
              </a:rPr>
              <a:t>Hors de France : le pharmacien, un acteur central aux multiples missions</a:t>
            </a:r>
            <a:endParaRPr sz="2400"/>
          </a:p>
        </p:txBody>
      </p:sp>
      <p:pic>
        <p:nvPicPr>
          <p:cNvPr id="148" name="Google Shape;148;p22"/>
          <p:cNvPicPr preferRelativeResize="0"/>
          <p:nvPr/>
        </p:nvPicPr>
        <p:blipFill rotWithShape="1">
          <a:blip r:embed="rId4">
            <a:alphaModFix/>
          </a:blip>
          <a:srcRect b="19471" l="15777" r="15948" t="32151"/>
          <a:stretch/>
        </p:blipFill>
        <p:spPr>
          <a:xfrm>
            <a:off x="584662" y="1902100"/>
            <a:ext cx="5758075" cy="230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5" name="Google Shape;15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3"/>
          <p:cNvPicPr preferRelativeResize="0"/>
          <p:nvPr/>
        </p:nvPicPr>
        <p:blipFill rotWithShape="1">
          <a:blip r:embed="rId3">
            <a:alphaModFix/>
          </a:blip>
          <a:srcRect b="25721" l="33538" r="33486" t="35829"/>
          <a:stretch/>
        </p:blipFill>
        <p:spPr>
          <a:xfrm>
            <a:off x="372450" y="150750"/>
            <a:ext cx="3015148" cy="197757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3"/>
          <p:cNvSpPr txBox="1"/>
          <p:nvPr>
            <p:ph type="title"/>
          </p:nvPr>
        </p:nvSpPr>
        <p:spPr>
          <a:xfrm>
            <a:off x="187550" y="604675"/>
            <a:ext cx="6552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1400"/>
              </a:spcBef>
              <a:spcAft>
                <a:spcPts val="400"/>
              </a:spcAft>
              <a:buNone/>
            </a:pPr>
            <a:r>
              <a:rPr b="1" lang="fr" sz="36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Objectifs de net care</a:t>
            </a:r>
            <a:endParaRPr b="1" sz="3600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8" name="Google Shape;158;p23"/>
          <p:cNvSpPr txBox="1"/>
          <p:nvPr/>
        </p:nvSpPr>
        <p:spPr>
          <a:xfrm>
            <a:off x="409575" y="1800225"/>
            <a:ext cx="77313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Roboto"/>
              <a:buChar char="-"/>
            </a:pPr>
            <a:r>
              <a:rPr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Consultation initiale en pharmacie </a:t>
            </a:r>
            <a:endParaRPr sz="18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Roboto"/>
              <a:buChar char="-"/>
            </a:pPr>
            <a:r>
              <a:rPr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Télémédecine si nécessaire</a:t>
            </a:r>
            <a:endParaRPr sz="18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Roboto"/>
              <a:buChar char="-"/>
            </a:pPr>
            <a:r>
              <a:rPr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Prescriptions et traitement </a:t>
            </a:r>
            <a:endParaRPr sz="18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Roboto"/>
              <a:buChar char="-"/>
            </a:pPr>
            <a:r>
              <a:rPr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Suivi du patient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9" name="Google Shape;159;p23"/>
          <p:cNvPicPr preferRelativeResize="0"/>
          <p:nvPr/>
        </p:nvPicPr>
        <p:blipFill rotWithShape="1">
          <a:blip r:embed="rId4">
            <a:alphaModFix/>
          </a:blip>
          <a:srcRect b="27152" l="18310" r="18221" t="29278"/>
          <a:stretch/>
        </p:blipFill>
        <p:spPr>
          <a:xfrm>
            <a:off x="4643753" y="536425"/>
            <a:ext cx="446850" cy="30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4"/>
          <p:cNvPicPr preferRelativeResize="0"/>
          <p:nvPr/>
        </p:nvPicPr>
        <p:blipFill rotWithShape="1">
          <a:blip r:embed="rId3">
            <a:alphaModFix/>
          </a:blip>
          <a:srcRect b="25721" l="33538" r="33486" t="35829"/>
          <a:stretch/>
        </p:blipFill>
        <p:spPr>
          <a:xfrm>
            <a:off x="372450" y="150750"/>
            <a:ext cx="3015148" cy="197757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4"/>
          <p:cNvSpPr txBox="1"/>
          <p:nvPr>
            <p:ph type="title"/>
          </p:nvPr>
        </p:nvSpPr>
        <p:spPr>
          <a:xfrm>
            <a:off x="187550" y="604675"/>
            <a:ext cx="6552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BF80"/>
                </a:solidFill>
                <a:latin typeface="Roboto"/>
                <a:ea typeface="Roboto"/>
                <a:cs typeface="Roboto"/>
                <a:sym typeface="Roboto"/>
              </a:rPr>
              <a:t>En</a:t>
            </a:r>
            <a:r>
              <a:rPr b="1" lang="fr" sz="2400">
                <a:solidFill>
                  <a:srgbClr val="00BF80"/>
                </a:solidFill>
                <a:latin typeface="Roboto"/>
                <a:ea typeface="Roboto"/>
                <a:cs typeface="Roboto"/>
                <a:sym typeface="Roboto"/>
              </a:rPr>
              <a:t> France : la convention et les missions </a:t>
            </a:r>
            <a:endParaRPr b="1" sz="2400">
              <a:solidFill>
                <a:srgbClr val="00BF8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BF80"/>
                </a:solidFill>
                <a:latin typeface="Roboto"/>
                <a:ea typeface="Roboto"/>
                <a:cs typeface="Roboto"/>
                <a:sym typeface="Roboto"/>
              </a:rPr>
              <a:t>élargies du pharmacien</a:t>
            </a:r>
            <a:endParaRPr b="1" sz="2400">
              <a:solidFill>
                <a:srgbClr val="00BF8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7" name="Google Shape;16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8378" y="1705375"/>
            <a:ext cx="4143549" cy="310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4" name="Google Shape;17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5"/>
          <p:cNvPicPr preferRelativeResize="0"/>
          <p:nvPr/>
        </p:nvPicPr>
        <p:blipFill rotWithShape="1">
          <a:blip r:embed="rId3">
            <a:alphaModFix/>
          </a:blip>
          <a:srcRect b="25721" l="33538" r="33486" t="35829"/>
          <a:stretch/>
        </p:blipFill>
        <p:spPr>
          <a:xfrm>
            <a:off x="372450" y="150750"/>
            <a:ext cx="3015148" cy="197757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5"/>
          <p:cNvSpPr txBox="1"/>
          <p:nvPr/>
        </p:nvSpPr>
        <p:spPr>
          <a:xfrm>
            <a:off x="272699" y="1705200"/>
            <a:ext cx="68217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300"/>
              <a:buFont typeface="Roboto"/>
              <a:buChar char="●"/>
            </a:pPr>
            <a:r>
              <a:rPr b="1" lang="fr" sz="1300">
                <a:solidFill>
                  <a:srgbClr val="FF8800"/>
                </a:solidFill>
                <a:latin typeface="Roboto"/>
                <a:ea typeface="Roboto"/>
                <a:cs typeface="Roboto"/>
                <a:sym typeface="Roboto"/>
              </a:rPr>
              <a:t>Odynophagie </a:t>
            </a:r>
            <a:r>
              <a:rPr b="1" lang="fr" sz="13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fr" sz="13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formation théorique d’une durée maximale de 4h qui peut être suivie en e-learning et une formation pratique d’une durée d’une heure réalisée en présentiel ou en classe virtuelle. Ces formations doivent désormais associer un médecin en qualité de concepteur et de formateur.</a:t>
            </a:r>
            <a:endParaRPr sz="13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l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300"/>
              <a:buFont typeface="Roboto"/>
              <a:buChar char="●"/>
            </a:pPr>
            <a:r>
              <a:rPr b="1" lang="fr" sz="1300">
                <a:solidFill>
                  <a:srgbClr val="FF8800"/>
                </a:solidFill>
                <a:latin typeface="Roboto"/>
                <a:ea typeface="Roboto"/>
                <a:cs typeface="Roboto"/>
                <a:sym typeface="Roboto"/>
              </a:rPr>
              <a:t>Cystites </a:t>
            </a:r>
            <a:r>
              <a:rPr b="1" lang="fr" sz="13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fr" sz="13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formation d’une durée maximale de 4h dont tout ou partie peut être réalisée en e-learning. Ces formations doivent associer un médecin ou une sage-femme en qualité de concepteur et de formateur.</a:t>
            </a:r>
            <a:endParaRPr sz="19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7" name="Google Shape;177;p25"/>
          <p:cNvSpPr txBox="1"/>
          <p:nvPr>
            <p:ph type="title"/>
          </p:nvPr>
        </p:nvSpPr>
        <p:spPr>
          <a:xfrm>
            <a:off x="311700" y="445025"/>
            <a:ext cx="6259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2400">
                <a:solidFill>
                  <a:srgbClr val="00BF80"/>
                </a:solidFill>
                <a:latin typeface="Roboto"/>
                <a:ea typeface="Roboto"/>
                <a:cs typeface="Roboto"/>
                <a:sym typeface="Roboto"/>
              </a:rPr>
              <a:t>Formations pour la réalisation de cette mission</a:t>
            </a:r>
            <a:endParaRPr b="1" sz="2400">
              <a:solidFill>
                <a:srgbClr val="00BF8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4" name="Google Shape;18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4137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6"/>
          <p:cNvSpPr txBox="1"/>
          <p:nvPr/>
        </p:nvSpPr>
        <p:spPr>
          <a:xfrm>
            <a:off x="1170800" y="1833000"/>
            <a:ext cx="77445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Les enjeux de Santé Publique des TROD</a:t>
            </a:r>
            <a:endParaRPr b="1" sz="5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3" name="Google Shape;19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7"/>
          <p:cNvPicPr preferRelativeResize="0"/>
          <p:nvPr/>
        </p:nvPicPr>
        <p:blipFill rotWithShape="1">
          <a:blip r:embed="rId3">
            <a:alphaModFix/>
          </a:blip>
          <a:srcRect b="25721" l="33538" r="33486" t="35829"/>
          <a:stretch/>
        </p:blipFill>
        <p:spPr>
          <a:xfrm>
            <a:off x="372450" y="150750"/>
            <a:ext cx="3015148" cy="197757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7"/>
          <p:cNvSpPr txBox="1"/>
          <p:nvPr>
            <p:ph type="title"/>
          </p:nvPr>
        </p:nvSpPr>
        <p:spPr>
          <a:xfrm>
            <a:off x="187550" y="604675"/>
            <a:ext cx="6552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1400"/>
              </a:spcBef>
              <a:spcAft>
                <a:spcPts val="400"/>
              </a:spcAft>
              <a:buNone/>
            </a:pPr>
            <a:r>
              <a:rPr b="1" lang="fr" sz="3300">
                <a:solidFill>
                  <a:srgbClr val="00A181"/>
                </a:solidFill>
                <a:latin typeface="Roboto"/>
                <a:ea typeface="Roboto"/>
                <a:cs typeface="Roboto"/>
                <a:sym typeface="Roboto"/>
              </a:rPr>
              <a:t>Éducation à la santé des patients</a:t>
            </a:r>
            <a:endParaRPr b="1" sz="3300">
              <a:solidFill>
                <a:srgbClr val="00A18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6" name="Google Shape;196;p27"/>
          <p:cNvSpPr txBox="1"/>
          <p:nvPr/>
        </p:nvSpPr>
        <p:spPr>
          <a:xfrm>
            <a:off x="409575" y="1419225"/>
            <a:ext cx="7731300" cy="30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b="1"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Compréhension</a:t>
            </a:r>
            <a:r>
              <a:rPr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 du diagnostic</a:t>
            </a:r>
            <a:endParaRPr sz="18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Roboto"/>
              <a:buChar char="●"/>
            </a:pPr>
            <a:r>
              <a:rPr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Sensibilisation au </a:t>
            </a:r>
            <a:r>
              <a:rPr b="1"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bon usage des antibiotiques</a:t>
            </a:r>
            <a:endParaRPr b="1" sz="18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Roboto"/>
              <a:buChar char="●"/>
            </a:pPr>
            <a:r>
              <a:rPr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Promotion des gestes barrières et d’</a:t>
            </a:r>
            <a:r>
              <a:rPr b="1"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hygiène</a:t>
            </a:r>
            <a:endParaRPr b="1" sz="18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Roboto"/>
              <a:buChar char="●"/>
            </a:pPr>
            <a:r>
              <a:rPr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Messages de </a:t>
            </a:r>
            <a:r>
              <a:rPr b="1"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prévention : </a:t>
            </a:r>
            <a:r>
              <a:rPr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vaccination, …</a:t>
            </a:r>
            <a:endParaRPr sz="18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3" name="Google Shape;20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8"/>
          <p:cNvPicPr preferRelativeResize="0"/>
          <p:nvPr/>
        </p:nvPicPr>
        <p:blipFill rotWithShape="1">
          <a:blip r:embed="rId3">
            <a:alphaModFix/>
          </a:blip>
          <a:srcRect b="25721" l="33538" r="33486" t="35829"/>
          <a:stretch/>
        </p:blipFill>
        <p:spPr>
          <a:xfrm>
            <a:off x="372450" y="150750"/>
            <a:ext cx="3015148" cy="197757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8"/>
          <p:cNvSpPr txBox="1"/>
          <p:nvPr>
            <p:ph type="title"/>
          </p:nvPr>
        </p:nvSpPr>
        <p:spPr>
          <a:xfrm>
            <a:off x="187550" y="223675"/>
            <a:ext cx="6552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400"/>
              </a:spcAft>
              <a:buNone/>
            </a:pPr>
            <a:r>
              <a:rPr b="1" lang="fr" sz="3300">
                <a:solidFill>
                  <a:srgbClr val="00A181"/>
                </a:solidFill>
                <a:latin typeface="Roboto"/>
                <a:ea typeface="Roboto"/>
                <a:cs typeface="Roboto"/>
                <a:sym typeface="Roboto"/>
              </a:rPr>
              <a:t>Rappels : Bon usage des antibiotiques</a:t>
            </a:r>
            <a:endParaRPr b="1" sz="3300">
              <a:solidFill>
                <a:srgbClr val="00A18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6" name="Google Shape;206;p28"/>
          <p:cNvSpPr txBox="1"/>
          <p:nvPr/>
        </p:nvSpPr>
        <p:spPr>
          <a:xfrm>
            <a:off x="409575" y="1724025"/>
            <a:ext cx="77313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Respect de la </a:t>
            </a:r>
            <a:r>
              <a:rPr b="1"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durée</a:t>
            </a:r>
            <a:r>
              <a:rPr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 du traitement</a:t>
            </a:r>
            <a:endParaRPr sz="18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Roboto"/>
              <a:buChar char="●"/>
            </a:pPr>
            <a:r>
              <a:rPr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Ne </a:t>
            </a:r>
            <a:r>
              <a:rPr b="1"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jamais</a:t>
            </a:r>
            <a:r>
              <a:rPr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 prendre </a:t>
            </a:r>
            <a:r>
              <a:rPr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d'antibiotique</a:t>
            </a:r>
            <a:r>
              <a:rPr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sans avis médical</a:t>
            </a:r>
            <a:endParaRPr b="1" sz="18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Roboto"/>
              <a:buChar char="●"/>
            </a:pPr>
            <a:r>
              <a:rPr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Rapporter les médicaments non utilisés à la pharmacie</a:t>
            </a:r>
            <a:endParaRPr sz="18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3" name="Google Shape;21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9"/>
          <p:cNvSpPr txBox="1"/>
          <p:nvPr/>
        </p:nvSpPr>
        <p:spPr>
          <a:xfrm>
            <a:off x="419850" y="1958150"/>
            <a:ext cx="7712100" cy="23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465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5" name="Google Shape;215;p29"/>
          <p:cNvPicPr preferRelativeResize="0"/>
          <p:nvPr/>
        </p:nvPicPr>
        <p:blipFill rotWithShape="1">
          <a:blip r:embed="rId4">
            <a:alphaModFix/>
          </a:blip>
          <a:srcRect b="0" l="0" r="0" t="1555"/>
          <a:stretch/>
        </p:blipFill>
        <p:spPr>
          <a:xfrm>
            <a:off x="531700" y="353925"/>
            <a:ext cx="2798733" cy="399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1425" y="353925"/>
            <a:ext cx="2798724" cy="40057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3" name="Google Shape;22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0"/>
          <p:cNvPicPr preferRelativeResize="0"/>
          <p:nvPr/>
        </p:nvPicPr>
        <p:blipFill rotWithShape="1">
          <a:blip r:embed="rId3">
            <a:alphaModFix/>
          </a:blip>
          <a:srcRect b="25721" l="33538" r="33486" t="35829"/>
          <a:stretch/>
        </p:blipFill>
        <p:spPr>
          <a:xfrm>
            <a:off x="372450" y="150750"/>
            <a:ext cx="3015148" cy="197757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0"/>
          <p:cNvSpPr txBox="1"/>
          <p:nvPr>
            <p:ph type="title"/>
          </p:nvPr>
        </p:nvSpPr>
        <p:spPr>
          <a:xfrm>
            <a:off x="187550" y="604675"/>
            <a:ext cx="6552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1400"/>
              </a:spcBef>
              <a:spcAft>
                <a:spcPts val="400"/>
              </a:spcAft>
              <a:buNone/>
            </a:pPr>
            <a:r>
              <a:rPr b="1" lang="fr" sz="3300">
                <a:solidFill>
                  <a:srgbClr val="00A181"/>
                </a:solidFill>
                <a:latin typeface="Roboto"/>
                <a:ea typeface="Roboto"/>
                <a:cs typeface="Roboto"/>
                <a:sym typeface="Roboto"/>
              </a:rPr>
              <a:t>Éducation à la santé des patients</a:t>
            </a:r>
            <a:endParaRPr b="1" sz="3300">
              <a:solidFill>
                <a:srgbClr val="00A18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6" name="Google Shape;226;p30"/>
          <p:cNvSpPr txBox="1"/>
          <p:nvPr/>
        </p:nvSpPr>
        <p:spPr>
          <a:xfrm>
            <a:off x="409575" y="1419225"/>
            <a:ext cx="7731300" cy="30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b="1"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Compréhension</a:t>
            </a:r>
            <a:r>
              <a:rPr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 du diagnostic</a:t>
            </a:r>
            <a:endParaRPr sz="18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Roboto"/>
              <a:buChar char="●"/>
            </a:pPr>
            <a:r>
              <a:rPr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Sensibilisation au </a:t>
            </a:r>
            <a:r>
              <a:rPr b="1"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bon usage des antibiotiques</a:t>
            </a:r>
            <a:endParaRPr b="1" sz="18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Roboto"/>
              <a:buChar char="●"/>
            </a:pPr>
            <a:r>
              <a:rPr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Promotion des gestes barrières et d’</a:t>
            </a:r>
            <a:r>
              <a:rPr b="1"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hygiène</a:t>
            </a:r>
            <a:endParaRPr b="1" sz="18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Roboto"/>
              <a:buChar char="●"/>
            </a:pPr>
            <a:r>
              <a:rPr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Messages de </a:t>
            </a:r>
            <a:r>
              <a:rPr b="1"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prévention : </a:t>
            </a:r>
            <a:r>
              <a:rPr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vaccination, …</a:t>
            </a:r>
            <a:endParaRPr sz="18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3" name="Google Shape;23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1"/>
          <p:cNvPicPr preferRelativeResize="0"/>
          <p:nvPr/>
        </p:nvPicPr>
        <p:blipFill rotWithShape="1">
          <a:blip r:embed="rId3">
            <a:alphaModFix/>
          </a:blip>
          <a:srcRect b="25721" l="33538" r="33486" t="35829"/>
          <a:stretch/>
        </p:blipFill>
        <p:spPr>
          <a:xfrm>
            <a:off x="372450" y="150750"/>
            <a:ext cx="3015148" cy="197757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1"/>
          <p:cNvSpPr txBox="1"/>
          <p:nvPr>
            <p:ph type="title"/>
          </p:nvPr>
        </p:nvSpPr>
        <p:spPr>
          <a:xfrm>
            <a:off x="187550" y="223675"/>
            <a:ext cx="6552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400"/>
              </a:spcAft>
              <a:buNone/>
            </a:pPr>
            <a:r>
              <a:rPr b="1" lang="fr" sz="3300">
                <a:solidFill>
                  <a:srgbClr val="00A181"/>
                </a:solidFill>
                <a:latin typeface="Roboto"/>
                <a:ea typeface="Roboto"/>
                <a:cs typeface="Roboto"/>
                <a:sym typeface="Roboto"/>
              </a:rPr>
              <a:t>Positions de l’ANEPF</a:t>
            </a:r>
            <a:endParaRPr b="1" sz="3300">
              <a:solidFill>
                <a:srgbClr val="00A18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6" name="Google Shape;236;p31"/>
          <p:cNvSpPr txBox="1"/>
          <p:nvPr/>
        </p:nvSpPr>
        <p:spPr>
          <a:xfrm>
            <a:off x="409575" y="1724025"/>
            <a:ext cx="7731300" cy="2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Impliquer les pharmaciens dans le </a:t>
            </a:r>
            <a:r>
              <a:rPr b="1"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dépistage précoce du diabète</a:t>
            </a:r>
            <a:endParaRPr b="1" sz="18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1" marL="1371600" rtl="0" algn="l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Roboto"/>
              <a:buChar char="○"/>
            </a:pPr>
            <a:r>
              <a:rPr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Réalisation du test capillaire de glycémie</a:t>
            </a:r>
            <a:endParaRPr sz="18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Roboto"/>
              <a:buChar char="●"/>
            </a:pPr>
            <a:r>
              <a:rPr b="1"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Accompagner</a:t>
            </a:r>
            <a:r>
              <a:rPr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 les patients lors de la réalisation et de l’analyse des résultats des TROD </a:t>
            </a:r>
            <a:r>
              <a:rPr b="1"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VIH</a:t>
            </a:r>
            <a:r>
              <a:rPr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 et des </a:t>
            </a:r>
            <a:r>
              <a:rPr b="1"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substances illicites</a:t>
            </a:r>
            <a:endParaRPr b="1" sz="18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4137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0" y="1833000"/>
            <a:ext cx="91440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En pharmacie : </a:t>
            </a:r>
            <a:endParaRPr b="1" sz="4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les TROD angine et cystite</a:t>
            </a:r>
            <a:endParaRPr b="1" sz="5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3" name="Google Shape;24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2"/>
          <p:cNvSpPr txBox="1"/>
          <p:nvPr/>
        </p:nvSpPr>
        <p:spPr>
          <a:xfrm>
            <a:off x="174750" y="2254175"/>
            <a:ext cx="87945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500">
                <a:solidFill>
                  <a:srgbClr val="00A181"/>
                </a:solidFill>
                <a:latin typeface="Proxima Nova"/>
                <a:ea typeface="Proxima Nova"/>
                <a:cs typeface="Proxima Nova"/>
                <a:sym typeface="Proxima Nova"/>
              </a:rPr>
              <a:t>10 Millions</a:t>
            </a:r>
            <a:r>
              <a:rPr b="1" lang="fr" sz="35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 de décès d’ici </a:t>
            </a:r>
            <a:r>
              <a:rPr b="1" lang="fr" sz="3500">
                <a:solidFill>
                  <a:srgbClr val="00A181"/>
                </a:solidFill>
                <a:latin typeface="Proxima Nova"/>
                <a:ea typeface="Proxima Nova"/>
                <a:cs typeface="Proxima Nova"/>
                <a:sym typeface="Proxima Nova"/>
              </a:rPr>
              <a:t>2050</a:t>
            </a:r>
            <a:endParaRPr sz="500">
              <a:solidFill>
                <a:srgbClr val="00A181"/>
              </a:solidFill>
            </a:endParaRPr>
          </a:p>
        </p:txBody>
      </p:sp>
      <p:sp>
        <p:nvSpPr>
          <p:cNvPr id="245" name="Google Shape;245;p32"/>
          <p:cNvSpPr txBox="1"/>
          <p:nvPr/>
        </p:nvSpPr>
        <p:spPr>
          <a:xfrm>
            <a:off x="311700" y="4568875"/>
            <a:ext cx="30000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50">
                <a:solidFill>
                  <a:srgbClr val="004651"/>
                </a:solidFill>
                <a:latin typeface="Roboto"/>
                <a:ea typeface="Roboto"/>
                <a:cs typeface="Roboto"/>
                <a:sym typeface="Roboto"/>
              </a:rPr>
              <a:t>Source : OMS</a:t>
            </a:r>
            <a:endParaRPr b="1">
              <a:solidFill>
                <a:srgbClr val="00465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2" name="Google Shape;25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3"/>
          <p:cNvPicPr preferRelativeResize="0"/>
          <p:nvPr/>
        </p:nvPicPr>
        <p:blipFill rotWithShape="1">
          <a:blip r:embed="rId3">
            <a:alphaModFix/>
          </a:blip>
          <a:srcRect b="25721" l="33538" r="33486" t="35829"/>
          <a:stretch/>
        </p:blipFill>
        <p:spPr>
          <a:xfrm>
            <a:off x="372450" y="150750"/>
            <a:ext cx="3015148" cy="197757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3"/>
          <p:cNvSpPr txBox="1"/>
          <p:nvPr>
            <p:ph type="title"/>
          </p:nvPr>
        </p:nvSpPr>
        <p:spPr>
          <a:xfrm>
            <a:off x="187550" y="223675"/>
            <a:ext cx="6552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400"/>
              </a:spcAft>
              <a:buNone/>
            </a:pPr>
            <a:r>
              <a:rPr b="1" lang="fr" sz="3300">
                <a:solidFill>
                  <a:srgbClr val="00A181"/>
                </a:solidFill>
                <a:latin typeface="Roboto"/>
                <a:ea typeface="Roboto"/>
                <a:cs typeface="Roboto"/>
                <a:sym typeface="Roboto"/>
              </a:rPr>
              <a:t>Un peu d’histoire !</a:t>
            </a:r>
            <a:endParaRPr b="1" sz="3300">
              <a:solidFill>
                <a:srgbClr val="00A18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5" name="Google Shape;255;p33"/>
          <p:cNvSpPr txBox="1"/>
          <p:nvPr/>
        </p:nvSpPr>
        <p:spPr>
          <a:xfrm>
            <a:off x="296250" y="1165300"/>
            <a:ext cx="22956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Infections bactériennes </a:t>
            </a:r>
            <a:endParaRPr sz="16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= 1ère cause de mortalité</a:t>
            </a:r>
            <a:endParaRPr sz="16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56" name="Google Shape;256;p33"/>
          <p:cNvCxnSpPr/>
          <p:nvPr/>
        </p:nvCxnSpPr>
        <p:spPr>
          <a:xfrm>
            <a:off x="602400" y="3067575"/>
            <a:ext cx="7784700" cy="27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7" name="Google Shape;257;p33"/>
          <p:cNvCxnSpPr/>
          <p:nvPr/>
        </p:nvCxnSpPr>
        <p:spPr>
          <a:xfrm rot="10800000">
            <a:off x="1464275" y="2502375"/>
            <a:ext cx="0" cy="565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8" name="Google Shape;258;p33"/>
          <p:cNvCxnSpPr/>
          <p:nvPr/>
        </p:nvCxnSpPr>
        <p:spPr>
          <a:xfrm rot="10800000">
            <a:off x="4091125" y="2502375"/>
            <a:ext cx="0" cy="565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9" name="Google Shape;259;p33"/>
          <p:cNvCxnSpPr/>
          <p:nvPr/>
        </p:nvCxnSpPr>
        <p:spPr>
          <a:xfrm>
            <a:off x="2705075" y="3067575"/>
            <a:ext cx="900" cy="510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0" name="Google Shape;260;p33"/>
          <p:cNvCxnSpPr/>
          <p:nvPr/>
        </p:nvCxnSpPr>
        <p:spPr>
          <a:xfrm>
            <a:off x="5656275" y="3095475"/>
            <a:ext cx="900" cy="510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1" name="Google Shape;261;p33"/>
          <p:cNvCxnSpPr/>
          <p:nvPr/>
        </p:nvCxnSpPr>
        <p:spPr>
          <a:xfrm rot="10800000">
            <a:off x="7394500" y="2616163"/>
            <a:ext cx="0" cy="489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62" name="Google Shape;262;p33"/>
          <p:cNvSpPr txBox="1"/>
          <p:nvPr/>
        </p:nvSpPr>
        <p:spPr>
          <a:xfrm>
            <a:off x="1597850" y="3527800"/>
            <a:ext cx="22956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Début </a:t>
            </a:r>
            <a:r>
              <a:rPr b="1" lang="fr" sz="16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utilisation</a:t>
            </a:r>
            <a:r>
              <a:rPr lang="fr" sz="16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fr" sz="16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massive</a:t>
            </a:r>
            <a:r>
              <a:rPr lang="fr" sz="16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 des antibiotiques</a:t>
            </a:r>
            <a:endParaRPr sz="16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3" name="Google Shape;263;p33"/>
          <p:cNvSpPr txBox="1"/>
          <p:nvPr/>
        </p:nvSpPr>
        <p:spPr>
          <a:xfrm>
            <a:off x="2338675" y="1554388"/>
            <a:ext cx="2675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91440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fr" sz="16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1ères Bactéries Multi-Résistantes émergentes</a:t>
            </a:r>
            <a:endParaRPr sz="18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4" name="Google Shape;264;p33"/>
          <p:cNvSpPr txBox="1"/>
          <p:nvPr/>
        </p:nvSpPr>
        <p:spPr>
          <a:xfrm>
            <a:off x="4572000" y="3541200"/>
            <a:ext cx="22956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Bactéries Hautement Résistantes</a:t>
            </a:r>
            <a:endParaRPr sz="16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5" name="Google Shape;265;p33"/>
          <p:cNvSpPr txBox="1"/>
          <p:nvPr/>
        </p:nvSpPr>
        <p:spPr>
          <a:xfrm>
            <a:off x="6227125" y="1631338"/>
            <a:ext cx="22956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1ère cause mortalité dans le monde </a:t>
            </a:r>
            <a:endParaRPr b="1" sz="16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= antibiorésistance?</a:t>
            </a:r>
            <a:endParaRPr b="1" sz="16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6" name="Google Shape;266;p33"/>
          <p:cNvSpPr txBox="1"/>
          <p:nvPr/>
        </p:nvSpPr>
        <p:spPr>
          <a:xfrm>
            <a:off x="316475" y="3014438"/>
            <a:ext cx="22956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rgbClr val="00A181"/>
                </a:solidFill>
                <a:latin typeface="Roboto"/>
                <a:ea typeface="Roboto"/>
                <a:cs typeface="Roboto"/>
                <a:sym typeface="Roboto"/>
              </a:rPr>
              <a:t>1940</a:t>
            </a:r>
            <a:endParaRPr b="1" sz="1600">
              <a:solidFill>
                <a:srgbClr val="00A18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7" name="Google Shape;267;p33"/>
          <p:cNvSpPr txBox="1"/>
          <p:nvPr/>
        </p:nvSpPr>
        <p:spPr>
          <a:xfrm>
            <a:off x="2943325" y="3019263"/>
            <a:ext cx="22956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rgbClr val="00A181"/>
                </a:solidFill>
                <a:latin typeface="Roboto"/>
                <a:ea typeface="Roboto"/>
                <a:cs typeface="Roboto"/>
                <a:sym typeface="Roboto"/>
              </a:rPr>
              <a:t>1970</a:t>
            </a:r>
            <a:endParaRPr b="1" sz="1600">
              <a:solidFill>
                <a:srgbClr val="00A18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8" name="Google Shape;268;p33"/>
          <p:cNvSpPr txBox="1"/>
          <p:nvPr/>
        </p:nvSpPr>
        <p:spPr>
          <a:xfrm>
            <a:off x="6246700" y="2991363"/>
            <a:ext cx="22956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rgbClr val="00A181"/>
                </a:solidFill>
                <a:latin typeface="Roboto"/>
                <a:ea typeface="Roboto"/>
                <a:cs typeface="Roboto"/>
                <a:sym typeface="Roboto"/>
              </a:rPr>
              <a:t>2050</a:t>
            </a:r>
            <a:endParaRPr b="1" sz="1600">
              <a:solidFill>
                <a:srgbClr val="00A18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rgbClr val="00A181"/>
                </a:solidFill>
                <a:latin typeface="Roboto"/>
                <a:ea typeface="Roboto"/>
                <a:cs typeface="Roboto"/>
                <a:sym typeface="Roboto"/>
              </a:rPr>
              <a:t>???</a:t>
            </a:r>
            <a:endParaRPr b="1" sz="1600">
              <a:solidFill>
                <a:srgbClr val="00A18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9" name="Google Shape;269;p33"/>
          <p:cNvSpPr txBox="1"/>
          <p:nvPr/>
        </p:nvSpPr>
        <p:spPr>
          <a:xfrm>
            <a:off x="1549050" y="2739513"/>
            <a:ext cx="22956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rgbClr val="00A181"/>
                </a:solidFill>
                <a:latin typeface="Roboto"/>
                <a:ea typeface="Roboto"/>
                <a:cs typeface="Roboto"/>
                <a:sym typeface="Roboto"/>
              </a:rPr>
              <a:t>1950</a:t>
            </a:r>
            <a:endParaRPr b="1" sz="1600">
              <a:solidFill>
                <a:srgbClr val="00A18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0" name="Google Shape;270;p33"/>
          <p:cNvSpPr txBox="1"/>
          <p:nvPr/>
        </p:nvSpPr>
        <p:spPr>
          <a:xfrm>
            <a:off x="4518813" y="2726763"/>
            <a:ext cx="22956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rgbClr val="00A181"/>
                </a:solidFill>
                <a:latin typeface="Roboto"/>
                <a:ea typeface="Roboto"/>
                <a:cs typeface="Roboto"/>
                <a:sym typeface="Roboto"/>
              </a:rPr>
              <a:t>2000</a:t>
            </a:r>
            <a:endParaRPr b="1" sz="1600">
              <a:solidFill>
                <a:srgbClr val="00A18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77" name="Google Shape;27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4137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4"/>
          <p:cNvSpPr txBox="1"/>
          <p:nvPr/>
        </p:nvSpPr>
        <p:spPr>
          <a:xfrm>
            <a:off x="0" y="1791625"/>
            <a:ext cx="91440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Antibiorésistance </a:t>
            </a:r>
            <a:endParaRPr b="1" sz="4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et santé humaine</a:t>
            </a:r>
            <a:endParaRPr b="1" sz="5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6" name="Google Shape;28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5"/>
          <p:cNvSpPr txBox="1"/>
          <p:nvPr/>
        </p:nvSpPr>
        <p:spPr>
          <a:xfrm>
            <a:off x="3210250" y="2394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914400" rtl="0" algn="l">
              <a:lnSpc>
                <a:spcPct val="12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8" name="Google Shape;28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350" y="2067451"/>
            <a:ext cx="3974574" cy="2652951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5"/>
          <p:cNvSpPr txBox="1"/>
          <p:nvPr/>
        </p:nvSpPr>
        <p:spPr>
          <a:xfrm>
            <a:off x="2919250" y="445025"/>
            <a:ext cx="3851100" cy="12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fr" sz="3000">
                <a:solidFill>
                  <a:srgbClr val="004651"/>
                </a:solidFill>
                <a:latin typeface="Roboto"/>
                <a:ea typeface="Roboto"/>
                <a:cs typeface="Roboto"/>
                <a:sym typeface="Roboto"/>
              </a:rPr>
              <a:t>L’antibiorésistance </a:t>
            </a:r>
            <a:r>
              <a:rPr b="1" i="1" lang="fr" sz="3000">
                <a:solidFill>
                  <a:srgbClr val="004651"/>
                </a:solidFill>
                <a:latin typeface="Roboto"/>
                <a:ea typeface="Roboto"/>
                <a:cs typeface="Roboto"/>
                <a:sym typeface="Roboto"/>
              </a:rPr>
              <a:t>Quesako</a:t>
            </a:r>
            <a:r>
              <a:rPr b="1" lang="fr" sz="3000">
                <a:solidFill>
                  <a:srgbClr val="004651"/>
                </a:solidFill>
                <a:latin typeface="Roboto"/>
                <a:ea typeface="Roboto"/>
                <a:cs typeface="Roboto"/>
                <a:sym typeface="Roboto"/>
              </a:rPr>
              <a:t> ?</a:t>
            </a:r>
            <a:endParaRPr b="1" sz="3000">
              <a:solidFill>
                <a:srgbClr val="00465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0" name="Google Shape;290;p35"/>
          <p:cNvSpPr txBox="1"/>
          <p:nvPr/>
        </p:nvSpPr>
        <p:spPr>
          <a:xfrm>
            <a:off x="4572000" y="2067450"/>
            <a:ext cx="4230900" cy="24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just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Roboto"/>
              <a:buChar char="●"/>
            </a:pPr>
            <a:r>
              <a:rPr lang="fr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Sélection</a:t>
            </a:r>
            <a:r>
              <a:rPr lang="fr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 naturelle</a:t>
            </a:r>
            <a:endParaRPr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Roboto"/>
              <a:buChar char="●"/>
            </a:pPr>
            <a:r>
              <a:rPr lang="fr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lang="fr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ression anthropique</a:t>
            </a:r>
            <a:endParaRPr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Roboto"/>
              <a:buChar char="●"/>
            </a:pPr>
            <a:r>
              <a:rPr b="1" lang="fr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Verticale</a:t>
            </a:r>
            <a:r>
              <a:rPr lang="fr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 : par transmission génétique d’une bactérie mère à des bactéries filles</a:t>
            </a:r>
            <a:endParaRPr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Roboto"/>
              <a:buChar char="●"/>
            </a:pPr>
            <a:r>
              <a:rPr b="1" lang="fr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Horizontale</a:t>
            </a:r>
            <a:r>
              <a:rPr lang="fr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 : par échange de plasmide contenant un gène de résistance entre des bactéries voisines</a:t>
            </a:r>
            <a:endParaRPr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just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7" name="Google Shape;29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6"/>
          <p:cNvSpPr txBox="1"/>
          <p:nvPr/>
        </p:nvSpPr>
        <p:spPr>
          <a:xfrm>
            <a:off x="3019450" y="811900"/>
            <a:ext cx="4563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fr" sz="3300">
                <a:solidFill>
                  <a:srgbClr val="004651"/>
                </a:solidFill>
                <a:latin typeface="Roboto"/>
                <a:ea typeface="Roboto"/>
                <a:cs typeface="Roboto"/>
                <a:sym typeface="Roboto"/>
              </a:rPr>
              <a:t>Quelques chiffres</a:t>
            </a:r>
            <a:endParaRPr b="1" sz="3300">
              <a:solidFill>
                <a:srgbClr val="00465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9" name="Google Shape;299;p36"/>
          <p:cNvSpPr txBox="1"/>
          <p:nvPr/>
        </p:nvSpPr>
        <p:spPr>
          <a:xfrm>
            <a:off x="257150" y="2075275"/>
            <a:ext cx="82305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Verdana"/>
              <a:buChar char="●"/>
            </a:pPr>
            <a:r>
              <a:rPr b="1" lang="fr" sz="1200">
                <a:solidFill>
                  <a:srgbClr val="404040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800 000</a:t>
            </a:r>
            <a:r>
              <a:rPr lang="fr" sz="1200">
                <a:solidFill>
                  <a:srgbClr val="404040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personnes sont infectées par des bactéries résistantes</a:t>
            </a:r>
            <a:endParaRPr sz="1200">
              <a:solidFill>
                <a:srgbClr val="40404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0404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Verdana"/>
              <a:buChar char="●"/>
            </a:pPr>
            <a:r>
              <a:rPr lang="fr" sz="1200">
                <a:solidFill>
                  <a:srgbClr val="404040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La RAM a coûté la vie à </a:t>
            </a:r>
            <a:r>
              <a:rPr b="1" lang="fr" sz="1200">
                <a:solidFill>
                  <a:srgbClr val="404040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100 personnes par jour</a:t>
            </a:r>
            <a:r>
              <a:rPr lang="fr" sz="1200">
                <a:solidFill>
                  <a:srgbClr val="404040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en Europe en 2020</a:t>
            </a:r>
            <a:endParaRPr sz="1200">
              <a:solidFill>
                <a:srgbClr val="40404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0404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Verdana"/>
              <a:buChar char="●"/>
            </a:pPr>
            <a:r>
              <a:rPr lang="fr" sz="1200">
                <a:solidFill>
                  <a:srgbClr val="404040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La RAM est présente chez l'</a:t>
            </a:r>
            <a:r>
              <a:rPr b="1" lang="fr" sz="1200">
                <a:solidFill>
                  <a:srgbClr val="404040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animal</a:t>
            </a:r>
            <a:r>
              <a:rPr lang="fr" sz="1200">
                <a:solidFill>
                  <a:srgbClr val="404040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, dans les denrées </a:t>
            </a:r>
            <a:r>
              <a:rPr b="1" lang="fr" sz="1200">
                <a:solidFill>
                  <a:srgbClr val="404040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alimentaires</a:t>
            </a:r>
            <a:r>
              <a:rPr lang="fr" sz="1200">
                <a:solidFill>
                  <a:srgbClr val="404040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, dans les plantes et dans l'</a:t>
            </a:r>
            <a:r>
              <a:rPr b="1" lang="fr" sz="1200">
                <a:solidFill>
                  <a:srgbClr val="404040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environnement</a:t>
            </a:r>
            <a:endParaRPr b="1" sz="1200">
              <a:solidFill>
                <a:srgbClr val="404040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04040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Verdana"/>
              <a:buChar char="●"/>
            </a:pPr>
            <a:r>
              <a:rPr lang="fr" sz="1200">
                <a:solidFill>
                  <a:srgbClr val="404040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La lutte contre les bactéries résistantes entraîne des </a:t>
            </a:r>
            <a:r>
              <a:rPr b="1" lang="fr" sz="1200">
                <a:solidFill>
                  <a:srgbClr val="404040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coûts considérables</a:t>
            </a:r>
            <a:r>
              <a:rPr lang="fr" sz="1200">
                <a:solidFill>
                  <a:srgbClr val="404040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en matière de soins de santé</a:t>
            </a:r>
            <a:endParaRPr sz="1200">
              <a:solidFill>
                <a:srgbClr val="40404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0404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Verdana"/>
              <a:buChar char="●"/>
            </a:pPr>
            <a:r>
              <a:rPr lang="fr" sz="1200">
                <a:solidFill>
                  <a:srgbClr val="404040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La RAM nuit à l'</a:t>
            </a:r>
            <a:r>
              <a:rPr b="1" lang="fr" sz="1200">
                <a:solidFill>
                  <a:srgbClr val="404040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économie</a:t>
            </a:r>
            <a:endParaRPr b="1" sz="1200">
              <a:solidFill>
                <a:srgbClr val="40404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06" name="Google Shape;30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7"/>
          <p:cNvPicPr preferRelativeResize="0"/>
          <p:nvPr/>
        </p:nvPicPr>
        <p:blipFill rotWithShape="1">
          <a:blip r:embed="rId4">
            <a:alphaModFix/>
          </a:blip>
          <a:srcRect b="56136" l="10370" r="9424" t="9778"/>
          <a:stretch/>
        </p:blipFill>
        <p:spPr>
          <a:xfrm>
            <a:off x="290200" y="0"/>
            <a:ext cx="88401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37"/>
          <p:cNvSpPr txBox="1"/>
          <p:nvPr/>
        </p:nvSpPr>
        <p:spPr>
          <a:xfrm>
            <a:off x="3210250" y="2394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914400" rtl="0" algn="l">
              <a:lnSpc>
                <a:spcPct val="12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15" name="Google Shape;31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8"/>
          <p:cNvPicPr preferRelativeResize="0"/>
          <p:nvPr/>
        </p:nvPicPr>
        <p:blipFill rotWithShape="1">
          <a:blip r:embed="rId3">
            <a:alphaModFix/>
          </a:blip>
          <a:srcRect b="25721" l="33538" r="33486" t="35829"/>
          <a:stretch/>
        </p:blipFill>
        <p:spPr>
          <a:xfrm>
            <a:off x="372450" y="150750"/>
            <a:ext cx="3015148" cy="1977575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8"/>
          <p:cNvSpPr txBox="1"/>
          <p:nvPr/>
        </p:nvSpPr>
        <p:spPr>
          <a:xfrm>
            <a:off x="696000" y="382325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Stratégie nationale 2022-2025</a:t>
            </a:r>
            <a:endParaRPr b="1" sz="3000">
              <a:solidFill>
                <a:srgbClr val="40404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18" name="Google Shape;318;p38"/>
          <p:cNvSpPr txBox="1"/>
          <p:nvPr/>
        </p:nvSpPr>
        <p:spPr>
          <a:xfrm>
            <a:off x="2410100" y="1181800"/>
            <a:ext cx="48828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Fait suite à d’autres plan de lutte contre l’ATBR, après élaboration d’une feuille de route interministérielle  ---&gt; dans l’idée du plan de l’EU et de l’OMS </a:t>
            </a:r>
            <a:endParaRPr sz="18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Repose sur deux piliers  (en santé humaine) :</a:t>
            </a:r>
            <a:endParaRPr b="1" sz="18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→ Prévention et contrôle des infections </a:t>
            </a:r>
            <a:endParaRPr sz="18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→ Bon usage des antibiotiques </a:t>
            </a:r>
            <a:endParaRPr sz="18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9" name="Google Shape;31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550" y="1327500"/>
            <a:ext cx="2095450" cy="20492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26" name="Google Shape;32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9"/>
          <p:cNvSpPr txBox="1"/>
          <p:nvPr/>
        </p:nvSpPr>
        <p:spPr>
          <a:xfrm>
            <a:off x="0" y="2156100"/>
            <a:ext cx="9144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One Health</a:t>
            </a:r>
            <a:endParaRPr b="1" sz="5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34" name="Google Shape;33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40"/>
          <p:cNvPicPr preferRelativeResize="0"/>
          <p:nvPr/>
        </p:nvPicPr>
        <p:blipFill rotWithShape="1">
          <a:blip r:embed="rId3">
            <a:alphaModFix/>
          </a:blip>
          <a:srcRect b="25721" l="33538" r="33486" t="35829"/>
          <a:stretch/>
        </p:blipFill>
        <p:spPr>
          <a:xfrm>
            <a:off x="372450" y="150750"/>
            <a:ext cx="3015148" cy="197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3950" y="0"/>
            <a:ext cx="434162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43" name="Google Shape;34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41"/>
          <p:cNvPicPr preferRelativeResize="0"/>
          <p:nvPr/>
        </p:nvPicPr>
        <p:blipFill rotWithShape="1">
          <a:blip r:embed="rId3">
            <a:alphaModFix/>
          </a:blip>
          <a:srcRect b="25721" l="33538" r="33486" t="35829"/>
          <a:stretch/>
        </p:blipFill>
        <p:spPr>
          <a:xfrm>
            <a:off x="372450" y="150750"/>
            <a:ext cx="3015148" cy="197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81244"/>
            <a:ext cx="6814852" cy="41911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53525" y="3470375"/>
            <a:ext cx="1558500" cy="1558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53525" y="1792500"/>
            <a:ext cx="1558500" cy="1558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53525" y="114625"/>
            <a:ext cx="1558500" cy="1558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/>
          <p:nvPr/>
        </p:nvSpPr>
        <p:spPr>
          <a:xfrm>
            <a:off x="3062725" y="401275"/>
            <a:ext cx="39621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Luc COUSIN</a:t>
            </a:r>
            <a:endParaRPr b="1" sz="2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Vice-Président Transition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Écologique</a:t>
            </a:r>
            <a:r>
              <a:rPr lang="fr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et de la Santé </a:t>
            </a:r>
            <a:r>
              <a:rPr lang="fr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Environnementale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3118025" y="1971450"/>
            <a:ext cx="41571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Blandine</a:t>
            </a:r>
            <a:r>
              <a:rPr b="1" lang="fr" sz="2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GATTO</a:t>
            </a:r>
            <a:endParaRPr b="1" sz="2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Vice-Présidente en charge des Perspectives Professionnelles</a:t>
            </a:r>
            <a:endParaRPr sz="1000"/>
          </a:p>
        </p:txBody>
      </p:sp>
      <p:sp>
        <p:nvSpPr>
          <p:cNvPr id="79" name="Google Shape;79;p15"/>
          <p:cNvSpPr txBox="1"/>
          <p:nvPr/>
        </p:nvSpPr>
        <p:spPr>
          <a:xfrm>
            <a:off x="3118025" y="3649325"/>
            <a:ext cx="37401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Clarice RÉGLIN</a:t>
            </a:r>
            <a:endParaRPr b="1" sz="2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Vice-Présidente en charge de la Santé Publique</a:t>
            </a:r>
            <a:endParaRPr sz="1000"/>
          </a:p>
        </p:txBody>
      </p:sp>
      <p:pic>
        <p:nvPicPr>
          <p:cNvPr id="80" name="Google Shape;80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78300" y="1971452"/>
            <a:ext cx="1469050" cy="168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52" name="Google Shape;35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2"/>
          <p:cNvPicPr preferRelativeResize="0"/>
          <p:nvPr/>
        </p:nvPicPr>
        <p:blipFill rotWithShape="1">
          <a:blip r:embed="rId3">
            <a:alphaModFix/>
          </a:blip>
          <a:srcRect b="25721" l="33538" r="33486" t="35829"/>
          <a:stretch/>
        </p:blipFill>
        <p:spPr>
          <a:xfrm>
            <a:off x="372450" y="150750"/>
            <a:ext cx="3015148" cy="1977575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42"/>
          <p:cNvSpPr txBox="1"/>
          <p:nvPr/>
        </p:nvSpPr>
        <p:spPr>
          <a:xfrm>
            <a:off x="306105" y="731826"/>
            <a:ext cx="6783300" cy="57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Antibiorésistance et crise climatique</a:t>
            </a:r>
            <a:endParaRPr b="1" sz="3000">
              <a:solidFill>
                <a:srgbClr val="40404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5" name="Google Shape;355;p42"/>
          <p:cNvSpPr txBox="1"/>
          <p:nvPr/>
        </p:nvSpPr>
        <p:spPr>
          <a:xfrm>
            <a:off x="145150" y="1383287"/>
            <a:ext cx="7189200" cy="27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Il semble que la crise climatique augmente la propagation des maladies infectieuses, notamment les infections pharmacorésistantes</a:t>
            </a:r>
            <a:endParaRPr sz="18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Roboto"/>
              <a:buChar char="➔"/>
            </a:pPr>
            <a:r>
              <a:rPr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Chaleur</a:t>
            </a:r>
            <a:endParaRPr sz="18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Roboto"/>
              <a:buChar char="➔"/>
            </a:pPr>
            <a:r>
              <a:rPr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Bouleversement</a:t>
            </a:r>
            <a:r>
              <a:rPr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 des </a:t>
            </a:r>
            <a:r>
              <a:rPr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écosystèmes</a:t>
            </a:r>
            <a:endParaRPr sz="18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Roboto"/>
              <a:buChar char="➔"/>
            </a:pPr>
            <a:r>
              <a:rPr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Permafrost</a:t>
            </a:r>
            <a:endParaRPr sz="18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Roboto"/>
              <a:buChar char="➔"/>
            </a:pPr>
            <a:r>
              <a:rPr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événements météorologiques extrêmes </a:t>
            </a:r>
            <a:endParaRPr sz="18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(crues notamment)</a:t>
            </a:r>
            <a:endParaRPr sz="18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Roboto"/>
              <a:buChar char="➔"/>
            </a:pPr>
            <a:r>
              <a:rPr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déplacements de populations</a:t>
            </a:r>
            <a:endParaRPr sz="18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56" name="Google Shape;356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2226" y="2162261"/>
            <a:ext cx="2161668" cy="2083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/>
          <p:nvPr>
            <p:ph type="title"/>
          </p:nvPr>
        </p:nvSpPr>
        <p:spPr>
          <a:xfrm>
            <a:off x="353175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43"/>
          <p:cNvSpPr txBox="1"/>
          <p:nvPr>
            <p:ph idx="1" type="body"/>
          </p:nvPr>
        </p:nvSpPr>
        <p:spPr>
          <a:xfrm>
            <a:off x="353175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63" name="Google Shape;36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7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43"/>
          <p:cNvSpPr txBox="1"/>
          <p:nvPr/>
        </p:nvSpPr>
        <p:spPr>
          <a:xfrm>
            <a:off x="1435950" y="1665150"/>
            <a:ext cx="7350300" cy="14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fr" sz="3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Une lueur d’espoir : </a:t>
            </a:r>
            <a:endParaRPr b="1" sz="3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fr" sz="3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Les virus, alliés contre les bactéries ?</a:t>
            </a:r>
            <a:endParaRPr b="1" sz="5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71" name="Google Shape;37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44"/>
          <p:cNvSpPr txBox="1"/>
          <p:nvPr/>
        </p:nvSpPr>
        <p:spPr>
          <a:xfrm>
            <a:off x="3500900" y="463625"/>
            <a:ext cx="35928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fr" sz="3400">
                <a:solidFill>
                  <a:srgbClr val="004651"/>
                </a:solidFill>
                <a:latin typeface="Roboto"/>
                <a:ea typeface="Roboto"/>
                <a:cs typeface="Roboto"/>
                <a:sym typeface="Roboto"/>
              </a:rPr>
              <a:t>Phagothérapie</a:t>
            </a:r>
            <a:endParaRPr sz="3700">
              <a:solidFill>
                <a:srgbClr val="004651"/>
              </a:solidFill>
            </a:endParaRPr>
          </a:p>
        </p:txBody>
      </p:sp>
      <p:pic>
        <p:nvPicPr>
          <p:cNvPr id="373" name="Google Shape;373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3950" y="1489126"/>
            <a:ext cx="1471374" cy="1795051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44"/>
          <p:cNvSpPr txBox="1"/>
          <p:nvPr/>
        </p:nvSpPr>
        <p:spPr>
          <a:xfrm>
            <a:off x="639600" y="2123750"/>
            <a:ext cx="3932400" cy="24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200000"/>
              </a:lnSpc>
              <a:spcBef>
                <a:spcPts val="1100"/>
              </a:spcBef>
              <a:spcAft>
                <a:spcPts val="0"/>
              </a:spcAft>
              <a:buClr>
                <a:srgbClr val="3E4951"/>
              </a:buClr>
              <a:buSzPts val="2000"/>
              <a:buFont typeface="Roboto"/>
              <a:buChar char="●"/>
            </a:pPr>
            <a:r>
              <a:rPr lang="fr" sz="2000">
                <a:solidFill>
                  <a:srgbClr val="3E4951"/>
                </a:solidFill>
                <a:latin typeface="Roboto"/>
                <a:ea typeface="Roboto"/>
                <a:cs typeface="Roboto"/>
                <a:sym typeface="Roboto"/>
              </a:rPr>
              <a:t>Spécifique des bactéries</a:t>
            </a:r>
            <a:endParaRPr sz="2000">
              <a:solidFill>
                <a:srgbClr val="3E495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E4951"/>
              </a:buClr>
              <a:buSzPts val="2000"/>
              <a:buFont typeface="Roboto"/>
              <a:buChar char="●"/>
            </a:pPr>
            <a:r>
              <a:rPr lang="fr" sz="2000">
                <a:solidFill>
                  <a:srgbClr val="3E4951"/>
                </a:solidFill>
                <a:latin typeface="Roboto"/>
                <a:ea typeface="Roboto"/>
                <a:cs typeface="Roboto"/>
                <a:sym typeface="Roboto"/>
              </a:rPr>
              <a:t>Insensibles aux </a:t>
            </a:r>
            <a:r>
              <a:rPr lang="fr" sz="2000">
                <a:solidFill>
                  <a:srgbClr val="3E4951"/>
                </a:solidFill>
                <a:latin typeface="Roboto"/>
                <a:ea typeface="Roboto"/>
                <a:cs typeface="Roboto"/>
                <a:sym typeface="Roboto"/>
              </a:rPr>
              <a:t>résistances</a:t>
            </a:r>
            <a:endParaRPr sz="2000">
              <a:solidFill>
                <a:srgbClr val="3E495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E4951"/>
              </a:buClr>
              <a:buSzPts val="2000"/>
              <a:buFont typeface="Roboto"/>
              <a:buChar char="●"/>
            </a:pPr>
            <a:r>
              <a:rPr lang="fr" sz="2000">
                <a:solidFill>
                  <a:srgbClr val="3E4951"/>
                </a:solidFill>
                <a:latin typeface="Roboto"/>
                <a:ea typeface="Roboto"/>
                <a:cs typeface="Roboto"/>
                <a:sym typeface="Roboto"/>
              </a:rPr>
              <a:t>⚠️ Environnement</a:t>
            </a:r>
            <a:endParaRPr sz="2000">
              <a:solidFill>
                <a:srgbClr val="3E495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0000"/>
              </a:lnSpc>
              <a:spcBef>
                <a:spcPts val="1100"/>
              </a:spcBef>
              <a:spcAft>
                <a:spcPts val="1100"/>
              </a:spcAft>
              <a:buNone/>
            </a:pPr>
            <a:r>
              <a:t/>
            </a:r>
            <a:endParaRPr i="1" sz="2000">
              <a:solidFill>
                <a:srgbClr val="3E495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75" name="Google Shape;37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50247" y="445022"/>
            <a:ext cx="2182060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5"/>
          <p:cNvSpPr txBox="1"/>
          <p:nvPr>
            <p:ph type="title"/>
          </p:nvPr>
        </p:nvSpPr>
        <p:spPr>
          <a:xfrm>
            <a:off x="353175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45"/>
          <p:cNvSpPr txBox="1"/>
          <p:nvPr>
            <p:ph idx="1" type="body"/>
          </p:nvPr>
        </p:nvSpPr>
        <p:spPr>
          <a:xfrm>
            <a:off x="353175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82" name="Google Shape;38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7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45"/>
          <p:cNvSpPr txBox="1"/>
          <p:nvPr/>
        </p:nvSpPr>
        <p:spPr>
          <a:xfrm>
            <a:off x="1904850" y="1466025"/>
            <a:ext cx="5334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fr" sz="3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Propositions des étudiants</a:t>
            </a:r>
            <a:endParaRPr b="1" sz="5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84" name="Google Shape;38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4150" y="2158725"/>
            <a:ext cx="3898660" cy="193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6"/>
          <p:cNvSpPr txBox="1"/>
          <p:nvPr>
            <p:ph type="title"/>
          </p:nvPr>
        </p:nvSpPr>
        <p:spPr>
          <a:xfrm>
            <a:off x="353175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46"/>
          <p:cNvSpPr txBox="1"/>
          <p:nvPr>
            <p:ph idx="1" type="body"/>
          </p:nvPr>
        </p:nvSpPr>
        <p:spPr>
          <a:xfrm>
            <a:off x="353175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91" name="Google Shape;39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7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46"/>
          <p:cNvSpPr txBox="1"/>
          <p:nvPr/>
        </p:nvSpPr>
        <p:spPr>
          <a:xfrm>
            <a:off x="1904850" y="1466025"/>
            <a:ext cx="5334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fr" sz="3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Propositions des étudiants</a:t>
            </a:r>
            <a:endParaRPr b="1" sz="5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93" name="Google Shape;393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58263" y="2265850"/>
            <a:ext cx="1910425" cy="1910425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46"/>
          <p:cNvSpPr/>
          <p:nvPr/>
        </p:nvSpPr>
        <p:spPr>
          <a:xfrm>
            <a:off x="4411450" y="3001200"/>
            <a:ext cx="404100" cy="453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95" name="Google Shape;395;p46"/>
          <p:cNvPicPr preferRelativeResize="0"/>
          <p:nvPr/>
        </p:nvPicPr>
        <p:blipFill rotWithShape="1">
          <a:blip r:embed="rId5">
            <a:alphaModFix/>
          </a:blip>
          <a:srcRect b="-10960" l="0" r="66838" t="-10960"/>
          <a:stretch/>
        </p:blipFill>
        <p:spPr>
          <a:xfrm>
            <a:off x="4432218" y="2962988"/>
            <a:ext cx="404100" cy="529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02" name="Google Shape;40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09" name="Google Shape;40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7" name="Google Shape;8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/>
          <p:nvPr/>
        </p:nvSpPr>
        <p:spPr>
          <a:xfrm>
            <a:off x="311700" y="2013225"/>
            <a:ext cx="8794500" cy="18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5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1 Français sur 2 ne sait pas que</a:t>
            </a:r>
            <a:r>
              <a:rPr b="1" lang="fr" sz="35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b="1" lang="fr" sz="3500">
                <a:solidFill>
                  <a:srgbClr val="00A181"/>
                </a:solidFill>
                <a:latin typeface="Proxima Nova"/>
                <a:ea typeface="Proxima Nova"/>
                <a:cs typeface="Proxima Nova"/>
                <a:sym typeface="Proxima Nova"/>
              </a:rPr>
              <a:t>les antibiotiques</a:t>
            </a:r>
            <a:r>
              <a:rPr b="1" lang="fr" sz="35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b="1" lang="fr" sz="35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sont </a:t>
            </a:r>
            <a:r>
              <a:rPr b="1" lang="fr" sz="3500" u="sng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uniquement</a:t>
            </a:r>
            <a:r>
              <a:rPr b="1" lang="fr" sz="3500">
                <a:solidFill>
                  <a:srgbClr val="404040"/>
                </a:solidFill>
                <a:latin typeface="Proxima Nova"/>
                <a:ea typeface="Proxima Nova"/>
                <a:cs typeface="Proxima Nova"/>
                <a:sym typeface="Proxima Nova"/>
              </a:rPr>
              <a:t> efficaces contre </a:t>
            </a:r>
            <a:r>
              <a:rPr b="1" lang="fr" sz="3500">
                <a:solidFill>
                  <a:srgbClr val="A4E473"/>
                </a:solidFill>
                <a:latin typeface="Proxima Nova"/>
                <a:ea typeface="Proxima Nova"/>
                <a:cs typeface="Proxima Nova"/>
                <a:sym typeface="Proxima Nova"/>
              </a:rPr>
              <a:t>les bactéries.</a:t>
            </a:r>
            <a:endParaRPr sz="500">
              <a:solidFill>
                <a:srgbClr val="A4E473"/>
              </a:solidFill>
            </a:endParaRPr>
          </a:p>
        </p:txBody>
      </p:sp>
      <p:sp>
        <p:nvSpPr>
          <p:cNvPr id="89" name="Google Shape;89;p16"/>
          <p:cNvSpPr txBox="1"/>
          <p:nvPr/>
        </p:nvSpPr>
        <p:spPr>
          <a:xfrm>
            <a:off x="311700" y="4568875"/>
            <a:ext cx="30000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50">
                <a:solidFill>
                  <a:srgbClr val="004651"/>
                </a:solidFill>
                <a:latin typeface="Roboto"/>
                <a:ea typeface="Roboto"/>
                <a:cs typeface="Roboto"/>
                <a:sym typeface="Roboto"/>
              </a:rPr>
              <a:t>Source : </a:t>
            </a:r>
            <a:r>
              <a:rPr b="1" lang="fr" sz="750">
                <a:solidFill>
                  <a:srgbClr val="004651"/>
                </a:solidFill>
                <a:latin typeface="Roboto"/>
                <a:ea typeface="Roboto"/>
                <a:cs typeface="Roboto"/>
                <a:sym typeface="Roboto"/>
              </a:rPr>
              <a:t>Etude opinioway octobre 2018</a:t>
            </a:r>
            <a:endParaRPr b="1">
              <a:solidFill>
                <a:srgbClr val="00465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6" name="Google Shape;9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4137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7"/>
          <p:cNvSpPr txBox="1"/>
          <p:nvPr/>
        </p:nvSpPr>
        <p:spPr>
          <a:xfrm>
            <a:off x="0" y="1833000"/>
            <a:ext cx="91440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En pharmacie : </a:t>
            </a:r>
            <a:endParaRPr b="1" sz="4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les TROD angine et cystite</a:t>
            </a:r>
            <a:endParaRPr b="1" sz="5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BF80"/>
                </a:solidFill>
                <a:latin typeface="Roboto"/>
                <a:ea typeface="Roboto"/>
                <a:cs typeface="Roboto"/>
                <a:sym typeface="Roboto"/>
              </a:rPr>
              <a:t>En France : début des dispensations sous protocole</a:t>
            </a:r>
            <a:endParaRPr sz="2400"/>
          </a:p>
        </p:txBody>
      </p:sp>
      <p:pic>
        <p:nvPicPr>
          <p:cNvPr id="104" name="Google Shape;10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0200" y="1099175"/>
            <a:ext cx="2259724" cy="225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8624" y="1321325"/>
            <a:ext cx="2100099" cy="2100099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8"/>
          <p:cNvSpPr txBox="1"/>
          <p:nvPr/>
        </p:nvSpPr>
        <p:spPr>
          <a:xfrm>
            <a:off x="1500200" y="3565225"/>
            <a:ext cx="2100000" cy="923400"/>
          </a:xfrm>
          <a:prstGeom prst="rect">
            <a:avLst/>
          </a:prstGeom>
          <a:noFill/>
          <a:ln cap="flat" cmpd="sng" w="9525">
            <a:solidFill>
              <a:srgbClr val="4040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Cystite aigüe simple </a:t>
            </a:r>
            <a:endParaRPr sz="24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7" name="Google Shape;107;p18"/>
          <p:cNvSpPr txBox="1"/>
          <p:nvPr/>
        </p:nvSpPr>
        <p:spPr>
          <a:xfrm>
            <a:off x="4828675" y="3565225"/>
            <a:ext cx="3000000" cy="923400"/>
          </a:xfrm>
          <a:prstGeom prst="rect">
            <a:avLst/>
          </a:prstGeom>
          <a:noFill/>
          <a:ln cap="flat" cmpd="sng" w="9525">
            <a:solidFill>
              <a:srgbClr val="4040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Douleur aigüe de la gorge</a:t>
            </a:r>
            <a:endParaRPr sz="24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/>
          <p:cNvPicPr preferRelativeResize="0"/>
          <p:nvPr/>
        </p:nvPicPr>
        <p:blipFill rotWithShape="1">
          <a:blip r:embed="rId3">
            <a:alphaModFix/>
          </a:blip>
          <a:srcRect b="25721" l="33538" r="33486" t="35829"/>
          <a:stretch/>
        </p:blipFill>
        <p:spPr>
          <a:xfrm>
            <a:off x="372450" y="150750"/>
            <a:ext cx="3015148" cy="197757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9"/>
          <p:cNvSpPr txBox="1"/>
          <p:nvPr>
            <p:ph type="title"/>
          </p:nvPr>
        </p:nvSpPr>
        <p:spPr>
          <a:xfrm>
            <a:off x="141900" y="640150"/>
            <a:ext cx="6677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BF80"/>
                </a:solidFill>
                <a:latin typeface="Roboto"/>
                <a:ea typeface="Roboto"/>
                <a:cs typeface="Roboto"/>
                <a:sym typeface="Roboto"/>
              </a:rPr>
              <a:t>Qu’est ce que la dispensation sous protocole ?</a:t>
            </a:r>
            <a:endParaRPr sz="2400"/>
          </a:p>
        </p:txBody>
      </p:sp>
      <p:sp>
        <p:nvSpPr>
          <p:cNvPr id="117" name="Google Shape;117;p19"/>
          <p:cNvSpPr txBox="1"/>
          <p:nvPr>
            <p:ph idx="1" type="body"/>
          </p:nvPr>
        </p:nvSpPr>
        <p:spPr>
          <a:xfrm>
            <a:off x="114950" y="1665125"/>
            <a:ext cx="8520600" cy="250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Coopération médecin-pharmacien pour : </a:t>
            </a:r>
            <a:endParaRPr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Roboto"/>
              <a:buChar char="●"/>
            </a:pPr>
            <a:r>
              <a:rPr lang="fr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Pathologies qui ne nécessitent pas d’examen clinique et dans le respect des recommandations de la HAS</a:t>
            </a:r>
            <a:endParaRPr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Roboto"/>
              <a:buChar char="●"/>
            </a:pPr>
            <a:r>
              <a:rPr lang="fr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Selon une liste de médicaments fixée par arrêté, après avis de la HAS</a:t>
            </a:r>
            <a:endParaRPr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Roboto"/>
              <a:buChar char="●"/>
            </a:pPr>
            <a:r>
              <a:rPr lang="fr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Dans le cadre de protocoles qui s’inscrivent dans un dispositif d’exercice coordonné</a:t>
            </a:r>
            <a:endParaRPr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-&gt; Rémunération pluriprofessionnelle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/>
          <p:nvPr>
            <p:ph idx="1" type="body"/>
          </p:nvPr>
        </p:nvSpPr>
        <p:spPr>
          <a:xfrm>
            <a:off x="311700" y="14540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3" name="Google Shape;12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 rotWithShape="1">
          <a:blip r:embed="rId3">
            <a:alphaModFix/>
          </a:blip>
          <a:srcRect b="25721" l="33538" r="33486" t="35829"/>
          <a:stretch/>
        </p:blipFill>
        <p:spPr>
          <a:xfrm>
            <a:off x="372450" y="150750"/>
            <a:ext cx="3015148" cy="197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/>
          <p:cNvPicPr preferRelativeResize="0"/>
          <p:nvPr/>
        </p:nvPicPr>
        <p:blipFill rotWithShape="1">
          <a:blip r:embed="rId3">
            <a:alphaModFix/>
          </a:blip>
          <a:srcRect b="25721" l="33538" r="33486" t="35829"/>
          <a:stretch/>
        </p:blipFill>
        <p:spPr>
          <a:xfrm>
            <a:off x="524850" y="303150"/>
            <a:ext cx="3015148" cy="197757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0"/>
          <p:cNvSpPr txBox="1"/>
          <p:nvPr>
            <p:ph type="title"/>
          </p:nvPr>
        </p:nvSpPr>
        <p:spPr>
          <a:xfrm>
            <a:off x="187550" y="604675"/>
            <a:ext cx="6552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BF80"/>
                </a:solidFill>
                <a:latin typeface="Roboto"/>
                <a:ea typeface="Roboto"/>
                <a:cs typeface="Roboto"/>
                <a:sym typeface="Roboto"/>
              </a:rPr>
              <a:t>Hors de France : le pharmacien, un acteur central aux multiples missions</a:t>
            </a:r>
            <a:endParaRPr sz="2400"/>
          </a:p>
        </p:txBody>
      </p:sp>
      <p:pic>
        <p:nvPicPr>
          <p:cNvPr id="127" name="Google Shape;12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8725" y="1570634"/>
            <a:ext cx="4107251" cy="318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 txBox="1"/>
          <p:nvPr>
            <p:ph idx="1" type="body"/>
          </p:nvPr>
        </p:nvSpPr>
        <p:spPr>
          <a:xfrm>
            <a:off x="311700" y="14540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3" name="Google Shape;13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1"/>
          <p:cNvPicPr preferRelativeResize="0"/>
          <p:nvPr/>
        </p:nvPicPr>
        <p:blipFill rotWithShape="1">
          <a:blip r:embed="rId3">
            <a:alphaModFix/>
          </a:blip>
          <a:srcRect b="25721" l="33538" r="33486" t="35829"/>
          <a:stretch/>
        </p:blipFill>
        <p:spPr>
          <a:xfrm>
            <a:off x="372450" y="150750"/>
            <a:ext cx="3015148" cy="197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 rotWithShape="1">
          <a:blip r:embed="rId3">
            <a:alphaModFix/>
          </a:blip>
          <a:srcRect b="25721" l="33538" r="33486" t="35829"/>
          <a:stretch/>
        </p:blipFill>
        <p:spPr>
          <a:xfrm>
            <a:off x="524850" y="303150"/>
            <a:ext cx="3015148" cy="197757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1"/>
          <p:cNvSpPr txBox="1"/>
          <p:nvPr>
            <p:ph type="title"/>
          </p:nvPr>
        </p:nvSpPr>
        <p:spPr>
          <a:xfrm>
            <a:off x="187550" y="604675"/>
            <a:ext cx="6552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14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36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Objectifs de la Loi 41</a:t>
            </a:r>
            <a:endParaRPr b="1" sz="3600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7" name="Google Shape;137;p21"/>
          <p:cNvSpPr txBox="1"/>
          <p:nvPr/>
        </p:nvSpPr>
        <p:spPr>
          <a:xfrm>
            <a:off x="372450" y="1828475"/>
            <a:ext cx="80682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Roboto"/>
              <a:buChar char="-"/>
            </a:pPr>
            <a:r>
              <a:rPr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Prolonger des ordonnances médicales </a:t>
            </a:r>
            <a:endParaRPr sz="18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Roboto"/>
              <a:buChar char="-"/>
            </a:pPr>
            <a:r>
              <a:rPr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Ajuster une ordonnance</a:t>
            </a:r>
            <a:endParaRPr sz="18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Roboto"/>
              <a:buChar char="-"/>
            </a:pPr>
            <a:r>
              <a:rPr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Substituer un médicament en cas de rupture de stock</a:t>
            </a:r>
            <a:endParaRPr sz="18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Roboto"/>
              <a:buChar char="-"/>
            </a:pPr>
            <a:r>
              <a:rPr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Prescrire des médicaments pour certaines conditions mineures </a:t>
            </a:r>
            <a:endParaRPr sz="18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Roboto"/>
              <a:buChar char="-"/>
            </a:pPr>
            <a:r>
              <a:rPr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Prescrire des analyses de laboratoire </a:t>
            </a:r>
            <a:endParaRPr sz="180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Roboto"/>
              <a:buChar char="-"/>
            </a:pPr>
            <a:r>
              <a:rPr lang="fr" sz="180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Administrer un médicament pour en démontrer l’usage approprié</a:t>
            </a:r>
            <a:endParaRPr sz="1800"/>
          </a:p>
        </p:txBody>
      </p:sp>
      <p:pic>
        <p:nvPicPr>
          <p:cNvPr id="138" name="Google Shape;138;p21"/>
          <p:cNvPicPr preferRelativeResize="0"/>
          <p:nvPr/>
        </p:nvPicPr>
        <p:blipFill rotWithShape="1">
          <a:blip r:embed="rId4">
            <a:alphaModFix/>
          </a:blip>
          <a:srcRect b="13914" l="4608" r="3225" t="16408"/>
          <a:stretch/>
        </p:blipFill>
        <p:spPr>
          <a:xfrm>
            <a:off x="4740475" y="516150"/>
            <a:ext cx="598100" cy="318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