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7" r:id="rId40"/>
  </p:sldIdLst>
  <p:sldSz cx="18288000" cy="10287000"/>
  <p:notesSz cx="6858000" cy="9144000"/>
  <p:embeddedFontLst>
    <p:embeddedFont>
      <p:font typeface="Arial Nova" panose="020B0504020202020204" pitchFamily="34" charset="0"/>
      <p:regular r:id="rId41"/>
      <p:bold r:id="rId42"/>
      <p:italic r:id="rId43"/>
    </p:embeddedFont>
    <p:embeddedFont>
      <p:font typeface="Arimo Bold" panose="020B070402020202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(MS)" panose="020F0502020204030204" pitchFamily="34" charset="0"/>
      <p:regular r:id="rId50"/>
    </p:embeddedFont>
    <p:embeddedFont>
      <p:font typeface="Calibri (MS) Bold" panose="020F0702030404030204" pitchFamily="34" charset="0"/>
      <p:regular r:id="rId51"/>
      <p:bold r:id="rId52"/>
    </p:embeddedFont>
    <p:embeddedFont>
      <p:font typeface="Calibri (MS) Italics" panose="020F05020202040A0204" pitchFamily="34" charset="0"/>
      <p:regular r:id="rId53"/>
      <p:italic r:id="rId54"/>
    </p:embeddedFont>
    <p:embeddedFont>
      <p:font typeface="Calibri (MS) Light" panose="020F0302020204030204" pitchFamily="34" charset="0"/>
      <p:regular r:id="rId55"/>
    </p:embeddedFont>
    <p:embeddedFont>
      <p:font typeface="CS Gordon Sans" pitchFamily="2" charset="0"/>
      <p:regular r:id="rId56"/>
    </p:embeddedFont>
    <p:embeddedFont>
      <p:font typeface="Times New Roman" panose="02020603050405020304" pitchFamily="18" charset="0"/>
      <p:regular r:id="rId57"/>
    </p:embeddedFont>
    <p:embeddedFont>
      <p:font typeface="TT Rounds Condensed" panose="02000506030000020003" pitchFamily="2" charset="77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04" autoAdjust="0"/>
  </p:normalViewPr>
  <p:slideViewPr>
    <p:cSldViewPr>
      <p:cViewPr varScale="1">
        <p:scale>
          <a:sx n="76" d="100"/>
          <a:sy n="76" d="100"/>
        </p:scale>
        <p:origin x="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10" Type="http://schemas.openxmlformats.org/officeDocument/2006/relationships/image" Target="../media/image56.sv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.sv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.sv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sv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.svg"/><Relationship Id="rId7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6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3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.svg"/><Relationship Id="rId7" Type="http://schemas.openxmlformats.org/officeDocument/2006/relationships/image" Target="../media/image8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34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3.pn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.svg"/><Relationship Id="rId7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svg"/><Relationship Id="rId5" Type="http://schemas.openxmlformats.org/officeDocument/2006/relationships/image" Target="../media/image3.pn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9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.svg"/><Relationship Id="rId7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.png"/><Relationship Id="rId9" Type="http://schemas.openxmlformats.org/officeDocument/2006/relationships/image" Target="../media/image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eg"/><Relationship Id="rId3" Type="http://schemas.openxmlformats.org/officeDocument/2006/relationships/image" Target="../media/image6.sv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jpeg"/><Relationship Id="rId21" Type="http://schemas.openxmlformats.org/officeDocument/2006/relationships/image" Target="../media/image127.jpeg"/><Relationship Id="rId34" Type="http://schemas.openxmlformats.org/officeDocument/2006/relationships/image" Target="../media/image140.jpe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jpeg"/><Relationship Id="rId38" Type="http://schemas.openxmlformats.org/officeDocument/2006/relationships/image" Target="../media/image144.png"/><Relationship Id="rId2" Type="http://schemas.openxmlformats.org/officeDocument/2006/relationships/image" Target="../media/image5.png"/><Relationship Id="rId16" Type="http://schemas.openxmlformats.org/officeDocument/2006/relationships/image" Target="../media/image122.jpe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37" Type="http://schemas.openxmlformats.org/officeDocument/2006/relationships/image" Target="../media/image143.png"/><Relationship Id="rId5" Type="http://schemas.openxmlformats.org/officeDocument/2006/relationships/image" Target="../media/image3.png"/><Relationship Id="rId15" Type="http://schemas.openxmlformats.org/officeDocument/2006/relationships/image" Target="../media/image121.png"/><Relationship Id="rId23" Type="http://schemas.openxmlformats.org/officeDocument/2006/relationships/image" Target="../media/image129.gif"/><Relationship Id="rId28" Type="http://schemas.openxmlformats.org/officeDocument/2006/relationships/image" Target="../media/image134.jpeg"/><Relationship Id="rId36" Type="http://schemas.openxmlformats.org/officeDocument/2006/relationships/image" Target="../media/image142.jpeg"/><Relationship Id="rId10" Type="http://schemas.openxmlformats.org/officeDocument/2006/relationships/image" Target="../media/image116.jpe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4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jpe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jpeg"/><Relationship Id="rId8" Type="http://schemas.openxmlformats.org/officeDocument/2006/relationships/image" Target="../media/image114.png"/><Relationship Id="rId3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6.svg"/><Relationship Id="rId7" Type="http://schemas.openxmlformats.org/officeDocument/2006/relationships/image" Target="../media/image1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sv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44.sv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378391" y="-1002630"/>
            <a:ext cx="6292034" cy="10040398"/>
          </a:xfrm>
          <a:custGeom>
            <a:avLst/>
            <a:gdLst/>
            <a:ahLst/>
            <a:cxnLst/>
            <a:rect l="l" t="t" r="r" b="b"/>
            <a:pathLst>
              <a:path w="6292034" h="10040398">
                <a:moveTo>
                  <a:pt x="0" y="0"/>
                </a:moveTo>
                <a:lnTo>
                  <a:pt x="6292034" y="0"/>
                </a:lnTo>
                <a:lnTo>
                  <a:pt x="6292034" y="10040398"/>
                </a:lnTo>
                <a:lnTo>
                  <a:pt x="0" y="1004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" b="-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37778" y="5214323"/>
            <a:ext cx="4607803" cy="1919035"/>
            <a:chOff x="0" y="0"/>
            <a:chExt cx="6143737" cy="25587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43752" cy="2558669"/>
            </a:xfrm>
            <a:custGeom>
              <a:avLst/>
              <a:gdLst/>
              <a:ahLst/>
              <a:cxnLst/>
              <a:rect l="l" t="t" r="r" b="b"/>
              <a:pathLst>
                <a:path w="6143752" h="2558669">
                  <a:moveTo>
                    <a:pt x="0" y="0"/>
                  </a:moveTo>
                  <a:lnTo>
                    <a:pt x="0" y="2558669"/>
                  </a:lnTo>
                  <a:lnTo>
                    <a:pt x="6143752" y="2558669"/>
                  </a:lnTo>
                  <a:lnTo>
                    <a:pt x="6143752" y="0"/>
                  </a:lnTo>
                  <a:close/>
                </a:path>
              </a:pathLst>
            </a:custGeom>
            <a:blipFill>
              <a:blip r:embed="rId4"/>
              <a:stretch>
                <a:fillRect t="-38" b="-4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618596" y="3153667"/>
            <a:ext cx="5229274" cy="3258513"/>
            <a:chOff x="0" y="0"/>
            <a:chExt cx="6972365" cy="43446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72427" cy="4344670"/>
            </a:xfrm>
            <a:custGeom>
              <a:avLst/>
              <a:gdLst/>
              <a:ahLst/>
              <a:cxnLst/>
              <a:rect l="l" t="t" r="r" b="b"/>
              <a:pathLst>
                <a:path w="6972427" h="4344670">
                  <a:moveTo>
                    <a:pt x="0" y="0"/>
                  </a:moveTo>
                  <a:lnTo>
                    <a:pt x="0" y="4344670"/>
                  </a:lnTo>
                  <a:lnTo>
                    <a:pt x="6972427" y="4344670"/>
                  </a:lnTo>
                  <a:lnTo>
                    <a:pt x="6972427" y="0"/>
                  </a:lnTo>
                  <a:close/>
                </a:path>
              </a:pathLst>
            </a:custGeom>
            <a:blipFill>
              <a:blip r:embed="rId5"/>
              <a:stretch>
                <a:fillRect t="-8" b="-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929891" y="6463367"/>
            <a:ext cx="4568583" cy="596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1"/>
              </a:lnSpc>
            </a:pPr>
            <a:r>
              <a:rPr lang="en-US" sz="3522">
                <a:solidFill>
                  <a:srgbClr val="FFFFFF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7778" y="4120019"/>
            <a:ext cx="5354322" cy="66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1"/>
              </a:lnSpc>
            </a:pPr>
            <a:r>
              <a:rPr lang="en-US" sz="346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CONGRÈS ORGANISÉ PAR </a:t>
            </a:r>
          </a:p>
        </p:txBody>
      </p:sp>
      <p:sp>
        <p:nvSpPr>
          <p:cNvPr id="9" name="Freeform 9"/>
          <p:cNvSpPr/>
          <p:nvPr/>
        </p:nvSpPr>
        <p:spPr>
          <a:xfrm rot="-2930111">
            <a:off x="13053913" y="-6774289"/>
            <a:ext cx="6292034" cy="10040398"/>
          </a:xfrm>
          <a:custGeom>
            <a:avLst/>
            <a:gdLst/>
            <a:ahLst/>
            <a:cxnLst/>
            <a:rect l="l" t="t" r="r" b="b"/>
            <a:pathLst>
              <a:path w="6292034" h="10040398">
                <a:moveTo>
                  <a:pt x="0" y="0"/>
                </a:moveTo>
                <a:lnTo>
                  <a:pt x="6292034" y="0"/>
                </a:lnTo>
                <a:lnTo>
                  <a:pt x="6292034" y="10040398"/>
                </a:lnTo>
                <a:lnTo>
                  <a:pt x="0" y="1004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" b="-1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3292" y="352115"/>
            <a:ext cx="2164057" cy="1346900"/>
            <a:chOff x="0" y="0"/>
            <a:chExt cx="4876800" cy="3035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2"/>
              <a:stretch>
                <a:fillRect t="-67" b="-6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870825" y="9190206"/>
            <a:ext cx="2110452" cy="878951"/>
            <a:chOff x="0" y="0"/>
            <a:chExt cx="4588129" cy="19108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3"/>
              <a:stretch>
                <a:fillRect t="-38" b="-3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971966" y="596625"/>
            <a:ext cx="668614" cy="5745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773244" y="2744400"/>
            <a:ext cx="9735687" cy="7324757"/>
            <a:chOff x="0" y="0"/>
            <a:chExt cx="12980915" cy="9766343"/>
          </a:xfrm>
        </p:grpSpPr>
        <p:sp>
          <p:nvSpPr>
            <p:cNvPr id="11" name="Freeform 11" descr="Image"/>
            <p:cNvSpPr/>
            <p:nvPr/>
          </p:nvSpPr>
          <p:spPr>
            <a:xfrm>
              <a:off x="6771603" y="0"/>
              <a:ext cx="6209313" cy="5015059"/>
            </a:xfrm>
            <a:custGeom>
              <a:avLst/>
              <a:gdLst/>
              <a:ahLst/>
              <a:cxnLst/>
              <a:rect l="l" t="t" r="r" b="b"/>
              <a:pathLst>
                <a:path w="6209313" h="5015059">
                  <a:moveTo>
                    <a:pt x="0" y="0"/>
                  </a:moveTo>
                  <a:lnTo>
                    <a:pt x="6209312" y="0"/>
                  </a:lnTo>
                  <a:lnTo>
                    <a:pt x="6209312" y="5015059"/>
                  </a:lnTo>
                  <a:lnTo>
                    <a:pt x="0" y="5015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2003" t="-68847" r="-3218" b="-21722"/>
              </a:stretch>
            </a:blipFill>
            <a:ln w="6667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12" name="Freeform 12" descr="Image"/>
            <p:cNvSpPr/>
            <p:nvPr/>
          </p:nvSpPr>
          <p:spPr>
            <a:xfrm>
              <a:off x="0" y="0"/>
              <a:ext cx="6447579" cy="9766343"/>
            </a:xfrm>
            <a:custGeom>
              <a:avLst/>
              <a:gdLst/>
              <a:ahLst/>
              <a:cxnLst/>
              <a:rect l="l" t="t" r="r" b="b"/>
              <a:pathLst>
                <a:path w="6447579" h="9766343">
                  <a:moveTo>
                    <a:pt x="0" y="0"/>
                  </a:moveTo>
                  <a:lnTo>
                    <a:pt x="6447579" y="0"/>
                  </a:lnTo>
                  <a:lnTo>
                    <a:pt x="6447579" y="9766343"/>
                  </a:lnTo>
                  <a:lnTo>
                    <a:pt x="0" y="9766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664" t="-7633" r="-115030" b="-5106"/>
              </a:stretch>
            </a:blipFill>
            <a:ln w="66675" cap="sq">
              <a:solidFill>
                <a:srgbClr val="00A181"/>
              </a:solidFill>
              <a:prstDash val="solid"/>
              <a:miter/>
            </a:ln>
          </p:spPr>
        </p:sp>
        <p:sp>
          <p:nvSpPr>
            <p:cNvPr id="13" name="Freeform 13" descr="Figure 15 : Cliché de rétinographie en lumière diffuse d’un mélanome irido-ciliaire [17]"/>
            <p:cNvSpPr/>
            <p:nvPr/>
          </p:nvSpPr>
          <p:spPr>
            <a:xfrm>
              <a:off x="6771603" y="5294715"/>
              <a:ext cx="6209313" cy="4471628"/>
            </a:xfrm>
            <a:custGeom>
              <a:avLst/>
              <a:gdLst/>
              <a:ahLst/>
              <a:cxnLst/>
              <a:rect l="l" t="t" r="r" b="b"/>
              <a:pathLst>
                <a:path w="6209313" h="4471628">
                  <a:moveTo>
                    <a:pt x="0" y="0"/>
                  </a:moveTo>
                  <a:lnTo>
                    <a:pt x="6209312" y="0"/>
                  </a:lnTo>
                  <a:lnTo>
                    <a:pt x="6209312" y="4471628"/>
                  </a:lnTo>
                  <a:lnTo>
                    <a:pt x="0" y="4471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009" r="-3837" b="-4009"/>
              </a:stretch>
            </a:blipFill>
            <a:ln w="66675" cap="sq">
              <a:solidFill>
                <a:srgbClr val="A4E473"/>
              </a:solidFill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1964026" y="4050525"/>
            <a:ext cx="2110439" cy="1796511"/>
          </a:xfrm>
          <a:custGeom>
            <a:avLst/>
            <a:gdLst/>
            <a:ahLst/>
            <a:cxnLst/>
            <a:rect l="l" t="t" r="r" b="b"/>
            <a:pathLst>
              <a:path w="2110439" h="1796511">
                <a:moveTo>
                  <a:pt x="0" y="0"/>
                </a:moveTo>
                <a:lnTo>
                  <a:pt x="2110439" y="0"/>
                </a:lnTo>
                <a:lnTo>
                  <a:pt x="2110439" y="1796511"/>
                </a:lnTo>
                <a:lnTo>
                  <a:pt x="0" y="1796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4837" y="1736388"/>
            <a:ext cx="1920968" cy="273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45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5327" y="6248520"/>
            <a:ext cx="5007836" cy="737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1"/>
              </a:lnSpc>
            </a:pPr>
            <a:r>
              <a:rPr lang="en-US" sz="3184" b="1" spc="2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Importance du dépistage ++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16981" y="426720"/>
            <a:ext cx="835008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46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DERMATOLOGIQUES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837" y="7266491"/>
            <a:ext cx="5108817" cy="112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6"/>
              </a:lnSpc>
            </a:pPr>
            <a:r>
              <a:rPr lang="en-US" sz="2475" spc="2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 mélanome génital existe aussi </a:t>
            </a:r>
          </a:p>
          <a:p>
            <a:pPr algn="ctr">
              <a:lnSpc>
                <a:spcPts val="4456"/>
              </a:lnSpc>
            </a:pPr>
            <a:r>
              <a:rPr lang="en-US" sz="2475" spc="2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(mais sous diagnostiqué++)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3547" y="-63498"/>
            <a:ext cx="8595265" cy="10413997"/>
          </a:xfrm>
          <a:custGeom>
            <a:avLst/>
            <a:gdLst/>
            <a:ahLst/>
            <a:cxnLst/>
            <a:rect l="l" t="t" r="r" b="b"/>
            <a:pathLst>
              <a:path w="8595265" h="10413997">
                <a:moveTo>
                  <a:pt x="0" y="0"/>
                </a:moveTo>
                <a:lnTo>
                  <a:pt x="8595265" y="0"/>
                </a:lnTo>
                <a:lnTo>
                  <a:pt x="8595265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" r="-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31529" y="591064"/>
            <a:ext cx="3657600" cy="2276475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38533" y="8222056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123880" y="2945968"/>
            <a:ext cx="3135420" cy="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2462">
                <a:solidFill>
                  <a:srgbClr val="FFFFFF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5604" y="4867233"/>
            <a:ext cx="14084564" cy="103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</a:pPr>
            <a:r>
              <a:rPr lang="en-US" sz="5937" b="1" spc="5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PRISE EN CHARGE DES TOXICITES CUTANEES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51092" y="5000583"/>
            <a:ext cx="918312" cy="78917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Freeform 7" descr="imagerad2"/>
          <p:cNvSpPr/>
          <p:nvPr/>
        </p:nvSpPr>
        <p:spPr>
          <a:xfrm>
            <a:off x="557497" y="3019635"/>
            <a:ext cx="5054454" cy="7112143"/>
          </a:xfrm>
          <a:custGeom>
            <a:avLst/>
            <a:gdLst/>
            <a:ahLst/>
            <a:cxnLst/>
            <a:rect l="l" t="t" r="r" b="b"/>
            <a:pathLst>
              <a:path w="5054454" h="7112143">
                <a:moveTo>
                  <a:pt x="0" y="0"/>
                </a:moveTo>
                <a:lnTo>
                  <a:pt x="5054454" y="0"/>
                </a:lnTo>
                <a:lnTo>
                  <a:pt x="5054454" y="7112143"/>
                </a:lnTo>
                <a:lnTo>
                  <a:pt x="0" y="7112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7" b="-4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53506" y="5694569"/>
            <a:ext cx="2862437" cy="374705"/>
            <a:chOff x="0" y="0"/>
            <a:chExt cx="4414144" cy="577829"/>
          </a:xfrm>
        </p:grpSpPr>
        <p:sp>
          <p:nvSpPr>
            <p:cNvPr id="9" name="Freeform 9"/>
            <p:cNvSpPr/>
            <p:nvPr/>
          </p:nvSpPr>
          <p:spPr>
            <a:xfrm>
              <a:off x="8509" y="8509"/>
              <a:ext cx="4397121" cy="560832"/>
            </a:xfrm>
            <a:custGeom>
              <a:avLst/>
              <a:gdLst/>
              <a:ahLst/>
              <a:cxnLst/>
              <a:rect l="l" t="t" r="r" b="b"/>
              <a:pathLst>
                <a:path w="4397121" h="560832">
                  <a:moveTo>
                    <a:pt x="0" y="0"/>
                  </a:moveTo>
                  <a:lnTo>
                    <a:pt x="4397121" y="0"/>
                  </a:lnTo>
                  <a:lnTo>
                    <a:pt x="4397121" y="560832"/>
                  </a:lnTo>
                  <a:lnTo>
                    <a:pt x="0" y="56083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 descr="MONT HUE"/>
          <p:cNvSpPr/>
          <p:nvPr/>
        </p:nvSpPr>
        <p:spPr>
          <a:xfrm>
            <a:off x="5642445" y="3019635"/>
            <a:ext cx="5054454" cy="7112143"/>
          </a:xfrm>
          <a:custGeom>
            <a:avLst/>
            <a:gdLst/>
            <a:ahLst/>
            <a:cxnLst/>
            <a:rect l="l" t="t" r="r" b="b"/>
            <a:pathLst>
              <a:path w="5054454" h="7112143">
                <a:moveTo>
                  <a:pt x="0" y="0"/>
                </a:moveTo>
                <a:lnTo>
                  <a:pt x="5054455" y="0"/>
                </a:lnTo>
                <a:lnTo>
                  <a:pt x="5054455" y="7112143"/>
                </a:lnTo>
                <a:lnTo>
                  <a:pt x="0" y="7112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51" r="-113211" b="-4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164821" y="6758063"/>
            <a:ext cx="3574705" cy="410934"/>
            <a:chOff x="0" y="0"/>
            <a:chExt cx="4879221" cy="5608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79213" cy="560959"/>
            </a:xfrm>
            <a:custGeom>
              <a:avLst/>
              <a:gdLst/>
              <a:ahLst/>
              <a:cxnLst/>
              <a:rect l="l" t="t" r="r" b="b"/>
              <a:pathLst>
                <a:path w="4879213" h="560959">
                  <a:moveTo>
                    <a:pt x="0" y="0"/>
                  </a:moveTo>
                  <a:lnTo>
                    <a:pt x="4879213" y="0"/>
                  </a:lnTo>
                  <a:lnTo>
                    <a:pt x="4879213" y="560959"/>
                  </a:lnTo>
                  <a:lnTo>
                    <a:pt x="0" y="56095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1524" y="-1524"/>
              <a:ext cx="4882261" cy="564007"/>
            </a:xfrm>
            <a:custGeom>
              <a:avLst/>
              <a:gdLst/>
              <a:ahLst/>
              <a:cxnLst/>
              <a:rect l="l" t="t" r="r" b="b"/>
              <a:pathLst>
                <a:path w="4882261" h="564007">
                  <a:moveTo>
                    <a:pt x="1524" y="0"/>
                  </a:moveTo>
                  <a:lnTo>
                    <a:pt x="4880737" y="0"/>
                  </a:lnTo>
                  <a:cubicBezTo>
                    <a:pt x="4881626" y="0"/>
                    <a:pt x="4882261" y="762"/>
                    <a:pt x="4882261" y="1524"/>
                  </a:cubicBezTo>
                  <a:lnTo>
                    <a:pt x="4882261" y="562483"/>
                  </a:lnTo>
                  <a:cubicBezTo>
                    <a:pt x="4882261" y="563372"/>
                    <a:pt x="4881499" y="564007"/>
                    <a:pt x="4880737" y="564007"/>
                  </a:cubicBezTo>
                  <a:lnTo>
                    <a:pt x="1524" y="564007"/>
                  </a:lnTo>
                  <a:cubicBezTo>
                    <a:pt x="635" y="564007"/>
                    <a:pt x="0" y="563245"/>
                    <a:pt x="0" y="56248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048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562483"/>
                  </a:lnTo>
                  <a:lnTo>
                    <a:pt x="1524" y="562483"/>
                  </a:lnTo>
                  <a:lnTo>
                    <a:pt x="1524" y="560959"/>
                  </a:lnTo>
                  <a:lnTo>
                    <a:pt x="4880737" y="560959"/>
                  </a:lnTo>
                  <a:lnTo>
                    <a:pt x="4880737" y="562483"/>
                  </a:lnTo>
                  <a:lnTo>
                    <a:pt x="4879213" y="562483"/>
                  </a:lnTo>
                  <a:lnTo>
                    <a:pt x="4879213" y="1524"/>
                  </a:lnTo>
                  <a:lnTo>
                    <a:pt x="4880737" y="1524"/>
                  </a:lnTo>
                  <a:lnTo>
                    <a:pt x="4880737" y="3048"/>
                  </a:lnTo>
                  <a:lnTo>
                    <a:pt x="1524" y="3048"/>
                  </a:lnTo>
                  <a:close/>
                </a:path>
              </a:pathLst>
            </a:custGeom>
            <a:solidFill>
              <a:srgbClr val="00ABA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363041" y="4667201"/>
            <a:ext cx="5896259" cy="3086100"/>
            <a:chOff x="0" y="0"/>
            <a:chExt cx="1552924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52924" cy="812800"/>
            </a:xfrm>
            <a:custGeom>
              <a:avLst/>
              <a:gdLst/>
              <a:ahLst/>
              <a:cxnLst/>
              <a:rect l="l" t="t" r="r" b="b"/>
              <a:pathLst>
                <a:path w="1552924" h="812800">
                  <a:moveTo>
                    <a:pt x="0" y="0"/>
                  </a:moveTo>
                  <a:lnTo>
                    <a:pt x="1552924" y="0"/>
                  </a:lnTo>
                  <a:lnTo>
                    <a:pt x="15529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55292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07962" y="4976763"/>
            <a:ext cx="4806416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5"/>
              </a:lnSpc>
            </a:pPr>
            <a:r>
              <a:rPr lang="en-US" sz="4971" b="1" spc="4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Retentissement dépend du terrain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80480" y="410935"/>
            <a:ext cx="5033376" cy="91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Toxicité cutanées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80480" y="410935"/>
            <a:ext cx="5033376" cy="91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Toxicité cutanées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267063" y="3052574"/>
            <a:ext cx="7539278" cy="7365725"/>
          </a:xfrm>
          <a:custGeom>
            <a:avLst/>
            <a:gdLst/>
            <a:ahLst/>
            <a:cxnLst/>
            <a:rect l="l" t="t" r="r" b="b"/>
            <a:pathLst>
              <a:path w="7539278" h="7365725">
                <a:moveTo>
                  <a:pt x="0" y="0"/>
                </a:moveTo>
                <a:lnTo>
                  <a:pt x="7539277" y="0"/>
                </a:lnTo>
                <a:lnTo>
                  <a:pt x="7539277" y="7365724"/>
                </a:lnTo>
                <a:lnTo>
                  <a:pt x="0" y="7365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413"/>
            </a:stretch>
          </a:blipFill>
          <a:ln w="9525" cap="sq">
            <a:solidFill>
              <a:srgbClr val="A4E473"/>
            </a:solidFill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9695385" y="4667201"/>
            <a:ext cx="5896259" cy="3086100"/>
            <a:chOff x="0" y="0"/>
            <a:chExt cx="1552924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2924" cy="812800"/>
            </a:xfrm>
            <a:custGeom>
              <a:avLst/>
              <a:gdLst/>
              <a:ahLst/>
              <a:cxnLst/>
              <a:rect l="l" t="t" r="r" b="b"/>
              <a:pathLst>
                <a:path w="1552924" h="812800">
                  <a:moveTo>
                    <a:pt x="0" y="0"/>
                  </a:moveTo>
                  <a:lnTo>
                    <a:pt x="1552924" y="0"/>
                  </a:lnTo>
                  <a:lnTo>
                    <a:pt x="155292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55292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40307" y="4913707"/>
            <a:ext cx="4806416" cy="237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sz="3899" b="1" spc="3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 l’observance aussi </a:t>
            </a:r>
          </a:p>
          <a:p>
            <a:pPr algn="ctr">
              <a:lnSpc>
                <a:spcPts val="6161"/>
              </a:lnSpc>
            </a:pPr>
            <a:r>
              <a:rPr lang="en-US" sz="3899" b="1" spc="3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Eviter les ordonnances à rallonge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80480" y="410935"/>
            <a:ext cx="5033376" cy="91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Toxicité cutanées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620861" y="2166441"/>
            <a:ext cx="13034178" cy="7865749"/>
          </a:xfrm>
          <a:custGeom>
            <a:avLst/>
            <a:gdLst/>
            <a:ahLst/>
            <a:cxnLst/>
            <a:rect l="l" t="t" r="r" b="b"/>
            <a:pathLst>
              <a:path w="13034178" h="7865749">
                <a:moveTo>
                  <a:pt x="0" y="0"/>
                </a:moveTo>
                <a:lnTo>
                  <a:pt x="13034178" y="0"/>
                </a:lnTo>
                <a:lnTo>
                  <a:pt x="13034178" y="7865749"/>
                </a:lnTo>
                <a:lnTo>
                  <a:pt x="0" y="78657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94"/>
            </a:stretch>
          </a:blipFill>
          <a:ln w="38100" cap="sq">
            <a:solidFill>
              <a:srgbClr val="00A181"/>
            </a:solidFill>
            <a:prstDash val="solid"/>
            <a:miter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 descr="page11image4106707136"/>
          <p:cNvSpPr/>
          <p:nvPr/>
        </p:nvSpPr>
        <p:spPr>
          <a:xfrm>
            <a:off x="8187568" y="3993940"/>
            <a:ext cx="8323745" cy="4261758"/>
          </a:xfrm>
          <a:custGeom>
            <a:avLst/>
            <a:gdLst/>
            <a:ahLst/>
            <a:cxnLst/>
            <a:rect l="l" t="t" r="r" b="b"/>
            <a:pathLst>
              <a:path w="8323745" h="4261758">
                <a:moveTo>
                  <a:pt x="0" y="0"/>
                </a:moveTo>
                <a:lnTo>
                  <a:pt x="8323745" y="0"/>
                </a:lnTo>
                <a:lnTo>
                  <a:pt x="8323745" y="4261758"/>
                </a:lnTo>
                <a:lnTo>
                  <a:pt x="0" y="426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78619" y="3187798"/>
            <a:ext cx="7456463" cy="5843368"/>
            <a:chOff x="0" y="0"/>
            <a:chExt cx="1963842" cy="15389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63842" cy="1538994"/>
            </a:xfrm>
            <a:custGeom>
              <a:avLst/>
              <a:gdLst/>
              <a:ahLst/>
              <a:cxnLst/>
              <a:rect l="l" t="t" r="r" b="b"/>
              <a:pathLst>
                <a:path w="1963842" h="1538994">
                  <a:moveTo>
                    <a:pt x="0" y="0"/>
                  </a:moveTo>
                  <a:lnTo>
                    <a:pt x="1963842" y="0"/>
                  </a:lnTo>
                  <a:lnTo>
                    <a:pt x="1963842" y="1538994"/>
                  </a:lnTo>
                  <a:lnTo>
                    <a:pt x="0" y="1538994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963842" cy="15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18476" y="2268843"/>
            <a:ext cx="724008" cy="1297082"/>
          </a:xfrm>
          <a:custGeom>
            <a:avLst/>
            <a:gdLst/>
            <a:ahLst/>
            <a:cxnLst/>
            <a:rect l="l" t="t" r="r" b="b"/>
            <a:pathLst>
              <a:path w="724008" h="1297082">
                <a:moveTo>
                  <a:pt x="0" y="0"/>
                </a:moveTo>
                <a:lnTo>
                  <a:pt x="724008" y="0"/>
                </a:lnTo>
                <a:lnTo>
                  <a:pt x="724008" y="1297083"/>
                </a:lnTo>
                <a:lnTo>
                  <a:pt x="0" y="12970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80480" y="461444"/>
            <a:ext cx="4451911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Xerose cutanée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9837" y="3384951"/>
            <a:ext cx="7014028" cy="526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Prévention ++</a:t>
            </a: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Savon « sans savon » (syndet) ou huile lavante </a:t>
            </a: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Baume émollient, eau thermale</a:t>
            </a: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+- kératolytiques  (« peau cartonnée ») à base d’urée 10 à 30%</a:t>
            </a: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+- dermocorticoides en cas d’inflammation (type eczema)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341529">
            <a:off x="7634992" y="2828747"/>
            <a:ext cx="298605" cy="1061706"/>
          </a:xfrm>
          <a:custGeom>
            <a:avLst/>
            <a:gdLst/>
            <a:ahLst/>
            <a:cxnLst/>
            <a:rect l="l" t="t" r="r" b="b"/>
            <a:pathLst>
              <a:path w="298605" h="1061706">
                <a:moveTo>
                  <a:pt x="0" y="0"/>
                </a:moveTo>
                <a:lnTo>
                  <a:pt x="298604" y="0"/>
                </a:lnTo>
                <a:lnTo>
                  <a:pt x="298604" y="1061705"/>
                </a:lnTo>
                <a:lnTo>
                  <a:pt x="0" y="1061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78619" y="3187798"/>
            <a:ext cx="7456463" cy="5843368"/>
            <a:chOff x="0" y="0"/>
            <a:chExt cx="1963842" cy="15389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63842" cy="1538994"/>
            </a:xfrm>
            <a:custGeom>
              <a:avLst/>
              <a:gdLst/>
              <a:ahLst/>
              <a:cxnLst/>
              <a:rect l="l" t="t" r="r" b="b"/>
              <a:pathLst>
                <a:path w="1963842" h="1538994">
                  <a:moveTo>
                    <a:pt x="0" y="0"/>
                  </a:moveTo>
                  <a:lnTo>
                    <a:pt x="1963842" y="0"/>
                  </a:lnTo>
                  <a:lnTo>
                    <a:pt x="1963842" y="1538994"/>
                  </a:lnTo>
                  <a:lnTo>
                    <a:pt x="0" y="1538994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963842" cy="15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 descr="C:\Documents and Settings\C_Robert\Mes documents\EGFR Inhibitors\Photo MERCK\cetuximab folliculitis.jpg"/>
          <p:cNvSpPr/>
          <p:nvPr/>
        </p:nvSpPr>
        <p:spPr>
          <a:xfrm>
            <a:off x="8450570" y="2268843"/>
            <a:ext cx="5415573" cy="6971179"/>
          </a:xfrm>
          <a:custGeom>
            <a:avLst/>
            <a:gdLst/>
            <a:ahLst/>
            <a:cxnLst/>
            <a:rect l="l" t="t" r="r" b="b"/>
            <a:pathLst>
              <a:path w="5415573" h="6971179">
                <a:moveTo>
                  <a:pt x="0" y="0"/>
                </a:moveTo>
                <a:lnTo>
                  <a:pt x="5415573" y="0"/>
                </a:lnTo>
                <a:lnTo>
                  <a:pt x="5415573" y="6971179"/>
                </a:lnTo>
                <a:lnTo>
                  <a:pt x="0" y="6971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495" b="-3335"/>
            </a:stretch>
          </a:blipFill>
          <a:ln w="19050" cap="sq">
            <a:solidFill>
              <a:srgbClr val="A4E473"/>
            </a:solidFill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>
            <a:off x="9937373" y="4745013"/>
            <a:ext cx="870245" cy="510249"/>
            <a:chOff x="0" y="0"/>
            <a:chExt cx="1258768" cy="7380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8824" cy="737997"/>
            </a:xfrm>
            <a:custGeom>
              <a:avLst/>
              <a:gdLst/>
              <a:ahLst/>
              <a:cxnLst/>
              <a:rect l="l" t="t" r="r" b="b"/>
              <a:pathLst>
                <a:path w="1258824" h="737997">
                  <a:moveTo>
                    <a:pt x="0" y="0"/>
                  </a:moveTo>
                  <a:lnTo>
                    <a:pt x="1258824" y="0"/>
                  </a:lnTo>
                  <a:lnTo>
                    <a:pt x="1258824" y="737997"/>
                  </a:lnTo>
                  <a:lnTo>
                    <a:pt x="0" y="737997"/>
                  </a:lnTo>
                  <a:close/>
                </a:path>
              </a:pathLst>
            </a:custGeom>
            <a:solidFill>
              <a:srgbClr val="EEECE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731565" y="4712845"/>
            <a:ext cx="870245" cy="510249"/>
            <a:chOff x="0" y="0"/>
            <a:chExt cx="1258768" cy="7380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8824" cy="737997"/>
            </a:xfrm>
            <a:custGeom>
              <a:avLst/>
              <a:gdLst/>
              <a:ahLst/>
              <a:cxnLst/>
              <a:rect l="l" t="t" r="r" b="b"/>
              <a:pathLst>
                <a:path w="1258824" h="737997">
                  <a:moveTo>
                    <a:pt x="0" y="0"/>
                  </a:moveTo>
                  <a:lnTo>
                    <a:pt x="1258824" y="0"/>
                  </a:lnTo>
                  <a:lnTo>
                    <a:pt x="1258824" y="737997"/>
                  </a:lnTo>
                  <a:lnTo>
                    <a:pt x="0" y="737997"/>
                  </a:lnTo>
                  <a:close/>
                </a:path>
              </a:pathLst>
            </a:custGeom>
            <a:solidFill>
              <a:srgbClr val="EEECE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80480" y="461444"/>
            <a:ext cx="3007628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Folliculite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9837" y="3384951"/>
            <a:ext cx="7014028" cy="526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Molécules en causes : Anti MEK, anti-EGFR, inhibiteurs MTOR</a:t>
            </a:r>
          </a:p>
          <a:p>
            <a:pPr algn="l">
              <a:lnSpc>
                <a:spcPts val="5184"/>
              </a:lnSpc>
            </a:pPr>
            <a:endParaRPr lang="en-US" sz="3200" spc="28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Traitements : antibiotiques (doxy++)</a:t>
            </a:r>
          </a:p>
          <a:p>
            <a:pPr algn="l">
              <a:lnSpc>
                <a:spcPts val="5184"/>
              </a:lnSpc>
            </a:pPr>
            <a:endParaRPr lang="en-US" sz="3200" spc="28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5184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En cas d’échec : Diminuer ou arrêter/changer le traitement anti-cancéreux.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06679" y="9416571"/>
            <a:ext cx="4162811" cy="35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Robert et al Lancet oncol 2005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8619" y="3187798"/>
            <a:ext cx="7456463" cy="5843368"/>
            <a:chOff x="0" y="0"/>
            <a:chExt cx="1963842" cy="15389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3842" cy="1538994"/>
            </a:xfrm>
            <a:custGeom>
              <a:avLst/>
              <a:gdLst/>
              <a:ahLst/>
              <a:cxnLst/>
              <a:rect l="l" t="t" r="r" b="b"/>
              <a:pathLst>
                <a:path w="1963842" h="1538994">
                  <a:moveTo>
                    <a:pt x="0" y="0"/>
                  </a:moveTo>
                  <a:lnTo>
                    <a:pt x="1963842" y="0"/>
                  </a:lnTo>
                  <a:lnTo>
                    <a:pt x="1963842" y="1538994"/>
                  </a:lnTo>
                  <a:lnTo>
                    <a:pt x="0" y="1538994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963842" cy="15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80480" y="461444"/>
            <a:ext cx="613682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Syndrôme Main-Pieds</a:t>
            </a:r>
          </a:p>
        </p:txBody>
      </p:sp>
      <p:sp>
        <p:nvSpPr>
          <p:cNvPr id="15" name="Freeform 15" descr="P3102887"/>
          <p:cNvSpPr/>
          <p:nvPr/>
        </p:nvSpPr>
        <p:spPr>
          <a:xfrm>
            <a:off x="9389633" y="1641360"/>
            <a:ext cx="4136175" cy="8423389"/>
          </a:xfrm>
          <a:custGeom>
            <a:avLst/>
            <a:gdLst/>
            <a:ahLst/>
            <a:cxnLst/>
            <a:rect l="l" t="t" r="r" b="b"/>
            <a:pathLst>
              <a:path w="4136175" h="8423389">
                <a:moveTo>
                  <a:pt x="0" y="0"/>
                </a:moveTo>
                <a:lnTo>
                  <a:pt x="4136175" y="0"/>
                </a:lnTo>
                <a:lnTo>
                  <a:pt x="4136175" y="8423389"/>
                </a:lnTo>
                <a:lnTo>
                  <a:pt x="0" y="8423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5" b="-8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13949" y="3433924"/>
            <a:ext cx="6826212" cy="52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6839" lvl="1" indent="-173420" algn="l">
              <a:lnSpc>
                <a:spcPts val="3449"/>
              </a:lnSpc>
              <a:buFont typeface="Arial"/>
              <a:buChar char="•"/>
            </a:pPr>
            <a:r>
              <a:rPr lang="en-US" sz="2874" spc="26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« erythro-dysesthésie palmo-plantaire »</a:t>
            </a:r>
          </a:p>
          <a:p>
            <a:pPr marL="346839" lvl="1" indent="-173420" algn="l">
              <a:lnSpc>
                <a:spcPts val="3449"/>
              </a:lnSpc>
            </a:pPr>
            <a:endParaRPr lang="en-US" sz="2874" spc="26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46839" lvl="1" indent="-173420" algn="l">
              <a:lnSpc>
                <a:spcPts val="3449"/>
              </a:lnSpc>
              <a:buFont typeface="Arial"/>
              <a:buChar char="•"/>
            </a:pPr>
            <a:r>
              <a:rPr lang="en-US" sz="2874" spc="26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Molécules en causes : chimiothérapie, Anti BRAF, anti-VEGFR</a:t>
            </a:r>
          </a:p>
          <a:p>
            <a:pPr marL="346839" lvl="1" indent="-173420" algn="l">
              <a:lnSpc>
                <a:spcPts val="3449"/>
              </a:lnSpc>
            </a:pPr>
            <a:endParaRPr lang="en-US" sz="2874" spc="26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46839" lvl="1" indent="-173420" algn="l">
              <a:lnSpc>
                <a:spcPts val="3449"/>
              </a:lnSpc>
              <a:buFont typeface="Arial"/>
              <a:buChar char="•"/>
            </a:pPr>
            <a:r>
              <a:rPr lang="en-US" sz="2874" spc="26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Traitements : prévention +++ (éviter traumatismes, gants, chaussures adaptées…), dermocorticoides…</a:t>
            </a:r>
          </a:p>
          <a:p>
            <a:pPr marL="346839" lvl="1" indent="-173420" algn="l">
              <a:lnSpc>
                <a:spcPts val="3449"/>
              </a:lnSpc>
            </a:pPr>
            <a:endParaRPr lang="en-US" sz="2874" spc="26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46839" lvl="1" indent="-173420" algn="l">
              <a:lnSpc>
                <a:spcPts val="3449"/>
              </a:lnSpc>
              <a:buFont typeface="Arial"/>
              <a:buChar char="•"/>
            </a:pPr>
            <a:r>
              <a:rPr lang="en-US" sz="2874" spc="26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En cas d’échec : Diminuer ou arrêter/changer le traitement anti-cancéreux.</a:t>
            </a:r>
          </a:p>
        </p:txBody>
      </p:sp>
      <p:sp>
        <p:nvSpPr>
          <p:cNvPr id="17" name="Freeform 17"/>
          <p:cNvSpPr/>
          <p:nvPr/>
        </p:nvSpPr>
        <p:spPr>
          <a:xfrm>
            <a:off x="5918476" y="2193992"/>
            <a:ext cx="724008" cy="1297082"/>
          </a:xfrm>
          <a:custGeom>
            <a:avLst/>
            <a:gdLst/>
            <a:ahLst/>
            <a:cxnLst/>
            <a:rect l="l" t="t" r="r" b="b"/>
            <a:pathLst>
              <a:path w="724008" h="1297082">
                <a:moveTo>
                  <a:pt x="0" y="0"/>
                </a:moveTo>
                <a:lnTo>
                  <a:pt x="724008" y="0"/>
                </a:lnTo>
                <a:lnTo>
                  <a:pt x="724008" y="1297082"/>
                </a:lnTo>
                <a:lnTo>
                  <a:pt x="0" y="1297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341529">
            <a:off x="7634992" y="2828747"/>
            <a:ext cx="298605" cy="1061706"/>
          </a:xfrm>
          <a:custGeom>
            <a:avLst/>
            <a:gdLst/>
            <a:ahLst/>
            <a:cxnLst/>
            <a:rect l="l" t="t" r="r" b="b"/>
            <a:pathLst>
              <a:path w="298605" h="1061706">
                <a:moveTo>
                  <a:pt x="0" y="0"/>
                </a:moveTo>
                <a:lnTo>
                  <a:pt x="298604" y="0"/>
                </a:lnTo>
                <a:lnTo>
                  <a:pt x="298604" y="1061705"/>
                </a:lnTo>
                <a:lnTo>
                  <a:pt x="0" y="1061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78619" y="3187798"/>
            <a:ext cx="7456463" cy="5843368"/>
            <a:chOff x="0" y="0"/>
            <a:chExt cx="1963842" cy="15389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63842" cy="1538994"/>
            </a:xfrm>
            <a:custGeom>
              <a:avLst/>
              <a:gdLst/>
              <a:ahLst/>
              <a:cxnLst/>
              <a:rect l="l" t="t" r="r" b="b"/>
              <a:pathLst>
                <a:path w="1963842" h="1538994">
                  <a:moveTo>
                    <a:pt x="0" y="0"/>
                  </a:moveTo>
                  <a:lnTo>
                    <a:pt x="1963842" y="0"/>
                  </a:lnTo>
                  <a:lnTo>
                    <a:pt x="1963842" y="1538994"/>
                  </a:lnTo>
                  <a:lnTo>
                    <a:pt x="0" y="1538994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963842" cy="15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80480" y="461444"/>
            <a:ext cx="248243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Fissures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9837" y="3442101"/>
            <a:ext cx="7014028" cy="525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80" lvl="1" indent="-193040" algn="l">
              <a:lnSpc>
                <a:spcPts val="4576"/>
              </a:lnSpc>
              <a:buFont typeface="Arial"/>
              <a:buChar char="•"/>
            </a:pPr>
            <a:r>
              <a:rPr lang="en-US" sz="3200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Molécules en causes : chimiothérapie, Anti MEK, anti-VEGFR</a:t>
            </a:r>
          </a:p>
          <a:p>
            <a:pPr algn="l">
              <a:lnSpc>
                <a:spcPts val="4576"/>
              </a:lnSpc>
            </a:pPr>
            <a:endParaRPr lang="en-US" sz="3200" spc="28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4576"/>
              </a:lnSpc>
              <a:buFont typeface="Arial"/>
              <a:buChar char="•"/>
            </a:pPr>
            <a:r>
              <a:rPr lang="en-US" sz="3200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Traitements : cicatrisant (cuivre-zinc), colle (cyanoacrylate)</a:t>
            </a:r>
          </a:p>
          <a:p>
            <a:pPr algn="l">
              <a:lnSpc>
                <a:spcPts val="4576"/>
              </a:lnSpc>
            </a:pPr>
            <a:endParaRPr lang="en-US" sz="3200" spc="28">
              <a:solidFill>
                <a:srgbClr val="FD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4576"/>
              </a:lnSpc>
              <a:buFont typeface="Arial"/>
              <a:buChar char="•"/>
            </a:pPr>
            <a:r>
              <a:rPr lang="en-US" sz="3200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En cas d’échec : Diminuer ou arrêter/changer le traitement anti-cancéreux.</a:t>
            </a:r>
          </a:p>
        </p:txBody>
      </p:sp>
      <p:sp>
        <p:nvSpPr>
          <p:cNvPr id="17" name="Freeform 17" descr="lapouce230307"/>
          <p:cNvSpPr/>
          <p:nvPr/>
        </p:nvSpPr>
        <p:spPr>
          <a:xfrm>
            <a:off x="8435094" y="2132629"/>
            <a:ext cx="5835510" cy="8015842"/>
          </a:xfrm>
          <a:custGeom>
            <a:avLst/>
            <a:gdLst/>
            <a:ahLst/>
            <a:cxnLst/>
            <a:rect l="l" t="t" r="r" b="b"/>
            <a:pathLst>
              <a:path w="5835510" h="8015842">
                <a:moveTo>
                  <a:pt x="0" y="0"/>
                </a:moveTo>
                <a:lnTo>
                  <a:pt x="5835510" y="0"/>
                </a:lnTo>
                <a:lnTo>
                  <a:pt x="5835510" y="8015841"/>
                </a:lnTo>
                <a:lnTo>
                  <a:pt x="0" y="8015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77" r="-3077" b="-94"/>
            </a:stretch>
          </a:blipFill>
          <a:ln w="38100" cap="rnd">
            <a:solidFill>
              <a:srgbClr val="A4E473"/>
            </a:solidFill>
            <a:prstDash val="solid"/>
            <a:round/>
          </a:ln>
        </p:spPr>
      </p:sp>
      <p:sp>
        <p:nvSpPr>
          <p:cNvPr id="18" name="Freeform 18"/>
          <p:cNvSpPr/>
          <p:nvPr/>
        </p:nvSpPr>
        <p:spPr>
          <a:xfrm>
            <a:off x="12815486" y="6376299"/>
            <a:ext cx="3772171" cy="3772171"/>
          </a:xfrm>
          <a:custGeom>
            <a:avLst/>
            <a:gdLst/>
            <a:ahLst/>
            <a:cxnLst/>
            <a:rect l="l" t="t" r="r" b="b"/>
            <a:pathLst>
              <a:path w="3772171" h="3772171">
                <a:moveTo>
                  <a:pt x="0" y="0"/>
                </a:moveTo>
                <a:lnTo>
                  <a:pt x="3772171" y="0"/>
                </a:lnTo>
                <a:lnTo>
                  <a:pt x="3772171" y="3772171"/>
                </a:lnTo>
                <a:lnTo>
                  <a:pt x="0" y="3772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063" y="311669"/>
            <a:ext cx="1986225" cy="1236218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22348" y="9258300"/>
            <a:ext cx="1729907" cy="72046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63053" y="585269"/>
            <a:ext cx="801768" cy="68901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8619" y="3187798"/>
            <a:ext cx="7456463" cy="5843368"/>
            <a:chOff x="0" y="0"/>
            <a:chExt cx="1963842" cy="15389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3842" cy="1538994"/>
            </a:xfrm>
            <a:custGeom>
              <a:avLst/>
              <a:gdLst/>
              <a:ahLst/>
              <a:cxnLst/>
              <a:rect l="l" t="t" r="r" b="b"/>
              <a:pathLst>
                <a:path w="1963842" h="1538994">
                  <a:moveTo>
                    <a:pt x="0" y="0"/>
                  </a:moveTo>
                  <a:lnTo>
                    <a:pt x="1963842" y="0"/>
                  </a:lnTo>
                  <a:lnTo>
                    <a:pt x="1963842" y="1538994"/>
                  </a:lnTo>
                  <a:lnTo>
                    <a:pt x="0" y="1538994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963842" cy="15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8619" y="1589366"/>
            <a:ext cx="1763111" cy="2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n-US" sz="1337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80480" y="461444"/>
            <a:ext cx="429864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 b="1" spc="4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Radiodermites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3745" y="3296361"/>
            <a:ext cx="6826212" cy="498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79" lvl="1" indent="-193040" algn="l">
              <a:lnSpc>
                <a:spcPts val="7999"/>
              </a:lnSpc>
              <a:buFont typeface="Arial"/>
              <a:buChar char="•"/>
            </a:pPr>
            <a:r>
              <a:rPr lang="en-US" sz="3199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Prévention ++</a:t>
            </a:r>
          </a:p>
          <a:p>
            <a:pPr marL="386079" lvl="1" indent="-193040" algn="l">
              <a:lnSpc>
                <a:spcPts val="7999"/>
              </a:lnSpc>
              <a:buFont typeface="Arial"/>
              <a:buChar char="•"/>
            </a:pPr>
            <a:r>
              <a:rPr lang="en-US" sz="3199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Peau propre et sèche avant la séance</a:t>
            </a:r>
          </a:p>
          <a:p>
            <a:pPr marL="386079" lvl="1" indent="-193040" algn="l">
              <a:lnSpc>
                <a:spcPts val="7999"/>
              </a:lnSpc>
              <a:buFont typeface="Arial"/>
              <a:buChar char="•"/>
            </a:pPr>
            <a:r>
              <a:rPr lang="en-US" sz="3199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Crème cicatrisante matin et soir</a:t>
            </a:r>
          </a:p>
          <a:p>
            <a:pPr marL="386079" lvl="1" indent="-193040" algn="l">
              <a:lnSpc>
                <a:spcPts val="7999"/>
              </a:lnSpc>
              <a:buFont typeface="Arial"/>
              <a:buChar char="•"/>
            </a:pPr>
            <a:r>
              <a:rPr lang="en-US" sz="3199" spc="28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Photoprotection</a:t>
            </a:r>
          </a:p>
          <a:p>
            <a:pPr marL="386079" lvl="1" indent="-193040" algn="l">
              <a:lnSpc>
                <a:spcPts val="7999"/>
              </a:lnSpc>
              <a:buFont typeface="Arial"/>
              <a:buChar char="•"/>
            </a:pPr>
            <a:r>
              <a:rPr lang="en-US" sz="3199" spc="29">
                <a:solidFill>
                  <a:srgbClr val="FDFFFF"/>
                </a:solidFill>
                <a:latin typeface="Calibri (MS)"/>
                <a:ea typeface="Calibri (MS)"/>
                <a:cs typeface="Calibri (MS)"/>
                <a:sym typeface="Calibri (MS)"/>
              </a:rPr>
              <a:t>Intérêt du laser vasculaire ++</a:t>
            </a:r>
          </a:p>
        </p:txBody>
      </p:sp>
      <p:sp>
        <p:nvSpPr>
          <p:cNvPr id="16" name="Freeform 16"/>
          <p:cNvSpPr/>
          <p:nvPr/>
        </p:nvSpPr>
        <p:spPr>
          <a:xfrm>
            <a:off x="5763937" y="2132628"/>
            <a:ext cx="724008" cy="1297082"/>
          </a:xfrm>
          <a:custGeom>
            <a:avLst/>
            <a:gdLst/>
            <a:ahLst/>
            <a:cxnLst/>
            <a:rect l="l" t="t" r="r" b="b"/>
            <a:pathLst>
              <a:path w="724008" h="1297082">
                <a:moveTo>
                  <a:pt x="0" y="0"/>
                </a:moveTo>
                <a:lnTo>
                  <a:pt x="724008" y="0"/>
                </a:lnTo>
                <a:lnTo>
                  <a:pt x="724008" y="1297083"/>
                </a:lnTo>
                <a:lnTo>
                  <a:pt x="0" y="1297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page2image1928741536"/>
          <p:cNvSpPr/>
          <p:nvPr/>
        </p:nvSpPr>
        <p:spPr>
          <a:xfrm>
            <a:off x="8429803" y="3279597"/>
            <a:ext cx="7504000" cy="5659769"/>
          </a:xfrm>
          <a:custGeom>
            <a:avLst/>
            <a:gdLst/>
            <a:ahLst/>
            <a:cxnLst/>
            <a:rect l="l" t="t" r="r" b="b"/>
            <a:pathLst>
              <a:path w="7504000" h="5659769">
                <a:moveTo>
                  <a:pt x="0" y="0"/>
                </a:moveTo>
                <a:lnTo>
                  <a:pt x="7504000" y="0"/>
                </a:lnTo>
                <a:lnTo>
                  <a:pt x="7504000" y="5659769"/>
                </a:lnTo>
                <a:lnTo>
                  <a:pt x="0" y="5659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77" r="-106868" b="-1729"/>
            </a:stretch>
          </a:blipFill>
          <a:ln w="19050" cap="rnd">
            <a:solidFill>
              <a:srgbClr val="00A181"/>
            </a:solidFill>
            <a:prstDash val="solid"/>
            <a:round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23385" y="-538106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520" y="195357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62707" y="9258300"/>
            <a:ext cx="1966754" cy="819104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835911" y="2629335"/>
            <a:ext cx="1206038" cy="1834278"/>
          </a:xfrm>
          <a:custGeom>
            <a:avLst/>
            <a:gdLst/>
            <a:ahLst/>
            <a:cxnLst/>
            <a:rect l="l" t="t" r="r" b="b"/>
            <a:pathLst>
              <a:path w="1206038" h="1834278">
                <a:moveTo>
                  <a:pt x="0" y="0"/>
                </a:moveTo>
                <a:lnTo>
                  <a:pt x="1206037" y="0"/>
                </a:lnTo>
                <a:lnTo>
                  <a:pt x="1206037" y="1834278"/>
                </a:lnTo>
                <a:lnTo>
                  <a:pt x="0" y="1834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2769" y="3427848"/>
            <a:ext cx="5947731" cy="6649556"/>
            <a:chOff x="0" y="0"/>
            <a:chExt cx="1566481" cy="1751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6481" cy="1751323"/>
            </a:xfrm>
            <a:custGeom>
              <a:avLst/>
              <a:gdLst/>
              <a:ahLst/>
              <a:cxnLst/>
              <a:rect l="l" t="t" r="r" b="b"/>
              <a:pathLst>
                <a:path w="1566481" h="1751323">
                  <a:moveTo>
                    <a:pt x="0" y="0"/>
                  </a:moveTo>
                  <a:lnTo>
                    <a:pt x="1566481" y="0"/>
                  </a:lnTo>
                  <a:lnTo>
                    <a:pt x="1566481" y="1751323"/>
                  </a:lnTo>
                  <a:lnTo>
                    <a:pt x="0" y="1751323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566481" cy="176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4543" y="2629335"/>
            <a:ext cx="1588315" cy="1597026"/>
          </a:xfrm>
          <a:custGeom>
            <a:avLst/>
            <a:gdLst/>
            <a:ahLst/>
            <a:cxnLst/>
            <a:rect l="l" t="t" r="r" b="b"/>
            <a:pathLst>
              <a:path w="1588315" h="1597026">
                <a:moveTo>
                  <a:pt x="0" y="0"/>
                </a:moveTo>
                <a:lnTo>
                  <a:pt x="1588314" y="0"/>
                </a:lnTo>
                <a:lnTo>
                  <a:pt x="1588314" y="1597026"/>
                </a:lnTo>
                <a:lnTo>
                  <a:pt x="0" y="1597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128462" y="3427848"/>
            <a:ext cx="5947731" cy="6768182"/>
            <a:chOff x="0" y="0"/>
            <a:chExt cx="1566481" cy="17825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6481" cy="1782566"/>
            </a:xfrm>
            <a:custGeom>
              <a:avLst/>
              <a:gdLst/>
              <a:ahLst/>
              <a:cxnLst/>
              <a:rect l="l" t="t" r="r" b="b"/>
              <a:pathLst>
                <a:path w="1566481" h="1782566">
                  <a:moveTo>
                    <a:pt x="0" y="0"/>
                  </a:moveTo>
                  <a:lnTo>
                    <a:pt x="1566481" y="0"/>
                  </a:lnTo>
                  <a:lnTo>
                    <a:pt x="1566481" y="1782566"/>
                  </a:lnTo>
                  <a:lnTo>
                    <a:pt x="0" y="1782566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566481" cy="1792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60954" y="5600299"/>
            <a:ext cx="945474" cy="716196"/>
          </a:xfrm>
          <a:custGeom>
            <a:avLst/>
            <a:gdLst/>
            <a:ahLst/>
            <a:cxnLst/>
            <a:rect l="l" t="t" r="r" b="b"/>
            <a:pathLst>
              <a:path w="945474" h="716196">
                <a:moveTo>
                  <a:pt x="0" y="0"/>
                </a:moveTo>
                <a:lnTo>
                  <a:pt x="945474" y="0"/>
                </a:lnTo>
                <a:lnTo>
                  <a:pt x="945474" y="716196"/>
                </a:lnTo>
                <a:lnTo>
                  <a:pt x="0" y="71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74345" y="5687886"/>
            <a:ext cx="945474" cy="716196"/>
          </a:xfrm>
          <a:custGeom>
            <a:avLst/>
            <a:gdLst/>
            <a:ahLst/>
            <a:cxnLst/>
            <a:rect l="l" t="t" r="r" b="b"/>
            <a:pathLst>
              <a:path w="945474" h="716196">
                <a:moveTo>
                  <a:pt x="0" y="0"/>
                </a:moveTo>
                <a:lnTo>
                  <a:pt x="945474" y="0"/>
                </a:lnTo>
                <a:lnTo>
                  <a:pt x="945474" y="716196"/>
                </a:lnTo>
                <a:lnTo>
                  <a:pt x="0" y="716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21839" y="8778779"/>
            <a:ext cx="823704" cy="662052"/>
          </a:xfrm>
          <a:custGeom>
            <a:avLst/>
            <a:gdLst/>
            <a:ahLst/>
            <a:cxnLst/>
            <a:rect l="l" t="t" r="r" b="b"/>
            <a:pathLst>
              <a:path w="823704" h="662052">
                <a:moveTo>
                  <a:pt x="0" y="0"/>
                </a:moveTo>
                <a:lnTo>
                  <a:pt x="823704" y="0"/>
                </a:lnTo>
                <a:lnTo>
                  <a:pt x="823704" y="662051"/>
                </a:lnTo>
                <a:lnTo>
                  <a:pt x="0" y="66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2520" y="7132209"/>
            <a:ext cx="1022343" cy="981449"/>
          </a:xfrm>
          <a:custGeom>
            <a:avLst/>
            <a:gdLst/>
            <a:ahLst/>
            <a:cxnLst/>
            <a:rect l="l" t="t" r="r" b="b"/>
            <a:pathLst>
              <a:path w="1022343" h="981449">
                <a:moveTo>
                  <a:pt x="0" y="0"/>
                </a:moveTo>
                <a:lnTo>
                  <a:pt x="1022343" y="0"/>
                </a:lnTo>
                <a:lnTo>
                  <a:pt x="1022343" y="981449"/>
                </a:lnTo>
                <a:lnTo>
                  <a:pt x="0" y="9814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16655" y="1257992"/>
            <a:ext cx="2609976" cy="40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1446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60027" y="245023"/>
            <a:ext cx="4967946" cy="86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r>
              <a:rPr lang="en-US" sz="4920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en France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67216" y="1238942"/>
            <a:ext cx="9753567" cy="96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2568" spc="-15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Les cancers représentent</a:t>
            </a:r>
          </a:p>
          <a:p>
            <a:pPr algn="ctr">
              <a:lnSpc>
                <a:spcPts val="3724"/>
              </a:lnSpc>
            </a:pPr>
            <a:r>
              <a:rPr lang="en-US" sz="2568" b="1" spc="-15">
                <a:solidFill>
                  <a:srgbClr val="00465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première</a:t>
            </a:r>
            <a:r>
              <a:rPr lang="en-US" sz="2568" spc="-15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 cause de décès chez l’homme et </a:t>
            </a:r>
            <a:r>
              <a:rPr lang="en-US" sz="2568" b="1" spc="-15">
                <a:solidFill>
                  <a:srgbClr val="00465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deuxième</a:t>
            </a:r>
            <a:r>
              <a:rPr lang="en-US" sz="2568" spc="-15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 chez la femme.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40686" y="3935039"/>
            <a:ext cx="3931896" cy="106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Incidence en 2023 : </a:t>
            </a:r>
          </a:p>
          <a:p>
            <a:pPr algn="ctr">
              <a:lnSpc>
                <a:spcPts val="4349"/>
              </a:lnSpc>
            </a:pPr>
            <a:r>
              <a:rPr lang="en-US" sz="2899" b="1" spc="-17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245 610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36380" y="3935039"/>
            <a:ext cx="3931896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Incidence en 2023 : 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187 526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7408" y="5554536"/>
            <a:ext cx="5178453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Âge médian au moment du diagnostic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70 ans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58989" y="5466949"/>
            <a:ext cx="5286677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Âge médian au moment du diagnostic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68ans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84354" y="6998859"/>
            <a:ext cx="4444560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Mortalité liée au cancer en 2023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89 600 décès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80048" y="6998859"/>
            <a:ext cx="4444560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Mortalité liée au cancer en 2023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67 800 décès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08222" y="8530770"/>
            <a:ext cx="4196825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Un taux de mortalité en baisse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-2 %</a:t>
            </a:r>
          </a:p>
        </p:txBody>
      </p:sp>
      <p:sp>
        <p:nvSpPr>
          <p:cNvPr id="29" name="Freeform 29"/>
          <p:cNvSpPr/>
          <p:nvPr/>
        </p:nvSpPr>
        <p:spPr>
          <a:xfrm>
            <a:off x="8835911" y="7233222"/>
            <a:ext cx="1022343" cy="981449"/>
          </a:xfrm>
          <a:custGeom>
            <a:avLst/>
            <a:gdLst/>
            <a:ahLst/>
            <a:cxnLst/>
            <a:rect l="l" t="t" r="r" b="b"/>
            <a:pathLst>
              <a:path w="1022343" h="981449">
                <a:moveTo>
                  <a:pt x="0" y="0"/>
                </a:moveTo>
                <a:lnTo>
                  <a:pt x="1022342" y="0"/>
                </a:lnTo>
                <a:lnTo>
                  <a:pt x="1022342" y="981449"/>
                </a:lnTo>
                <a:lnTo>
                  <a:pt x="0" y="9814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935230" y="8778779"/>
            <a:ext cx="823704" cy="662052"/>
          </a:xfrm>
          <a:custGeom>
            <a:avLst/>
            <a:gdLst/>
            <a:ahLst/>
            <a:cxnLst/>
            <a:rect l="l" t="t" r="r" b="b"/>
            <a:pathLst>
              <a:path w="823704" h="662052">
                <a:moveTo>
                  <a:pt x="0" y="0"/>
                </a:moveTo>
                <a:lnTo>
                  <a:pt x="823704" y="0"/>
                </a:lnTo>
                <a:lnTo>
                  <a:pt x="823704" y="662051"/>
                </a:lnTo>
                <a:lnTo>
                  <a:pt x="0" y="66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003915" y="8530770"/>
            <a:ext cx="4196825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Un taux de mortalité en baisse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-0,7 %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6142" y="277279"/>
            <a:ext cx="2422209" cy="1507573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873943" y="9028689"/>
            <a:ext cx="3021335" cy="125831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520428" y="5040630"/>
            <a:ext cx="6534348" cy="5246370"/>
            <a:chOff x="0" y="0"/>
            <a:chExt cx="7467600" cy="59956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1" name="Freeform 11" descr="Omnidoc, plateforme de télé-expertise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t="-11414" b="-1141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22186" y="1839616"/>
            <a:ext cx="2150121" cy="29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3"/>
              </a:lnSpc>
            </a:pPr>
            <a:r>
              <a:rPr lang="en-US" sz="1631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8697" y="2747581"/>
            <a:ext cx="4385756" cy="66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Solutions de téléexpertise</a:t>
            </a:r>
          </a:p>
        </p:txBody>
      </p:sp>
      <p:sp>
        <p:nvSpPr>
          <p:cNvPr id="14" name="Freeform 14" descr="Omnidoc, plateforme de télé-expertise - Accessible depuis poste de travail ou smartphone"/>
          <p:cNvSpPr/>
          <p:nvPr/>
        </p:nvSpPr>
        <p:spPr>
          <a:xfrm>
            <a:off x="1668697" y="6142758"/>
            <a:ext cx="7004352" cy="4144242"/>
          </a:xfrm>
          <a:custGeom>
            <a:avLst/>
            <a:gdLst/>
            <a:ahLst/>
            <a:cxnLst/>
            <a:rect l="l" t="t" r="r" b="b"/>
            <a:pathLst>
              <a:path w="7004352" h="4144242">
                <a:moveTo>
                  <a:pt x="0" y="0"/>
                </a:moveTo>
                <a:lnTo>
                  <a:pt x="7004352" y="0"/>
                </a:lnTo>
                <a:lnTo>
                  <a:pt x="7004352" y="4144242"/>
                </a:lnTo>
                <a:lnTo>
                  <a:pt x="0" y="414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4393" y="2884530"/>
            <a:ext cx="668614" cy="574590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972536" y="2791608"/>
            <a:ext cx="2660823" cy="66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Entre médecins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998232" y="2928556"/>
            <a:ext cx="668614" cy="574590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68697" y="4029350"/>
            <a:ext cx="2660823" cy="66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Traçabilité ++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94393" y="4166299"/>
            <a:ext cx="668614" cy="574590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972536" y="3985324"/>
            <a:ext cx="8651909" cy="66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Rémunération pour requérant (10€) et requis (20€)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998232" y="4122272"/>
            <a:ext cx="668614" cy="574590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5541" y="5801344"/>
            <a:ext cx="6492494" cy="4485640"/>
          </a:xfrm>
          <a:custGeom>
            <a:avLst/>
            <a:gdLst/>
            <a:ahLst/>
            <a:cxnLst/>
            <a:rect l="l" t="t" r="r" b="b"/>
            <a:pathLst>
              <a:path w="6492494" h="4485640">
                <a:moveTo>
                  <a:pt x="0" y="0"/>
                </a:moveTo>
                <a:lnTo>
                  <a:pt x="6492494" y="0"/>
                </a:lnTo>
                <a:lnTo>
                  <a:pt x="6492494" y="4485640"/>
                </a:lnTo>
                <a:lnTo>
                  <a:pt x="0" y="4485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60766" y="3131039"/>
            <a:ext cx="3900045" cy="4572000"/>
          </a:xfrm>
          <a:custGeom>
            <a:avLst/>
            <a:gdLst/>
            <a:ahLst/>
            <a:cxnLst/>
            <a:rect l="l" t="t" r="r" b="b"/>
            <a:pathLst>
              <a:path w="3900045" h="4572000">
                <a:moveTo>
                  <a:pt x="0" y="0"/>
                </a:moveTo>
                <a:lnTo>
                  <a:pt x="3900045" y="0"/>
                </a:lnTo>
                <a:lnTo>
                  <a:pt x="3900045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74817" y="7517345"/>
            <a:ext cx="3800348" cy="2933700"/>
          </a:xfrm>
          <a:custGeom>
            <a:avLst/>
            <a:gdLst/>
            <a:ahLst/>
            <a:cxnLst/>
            <a:rect l="l" t="t" r="r" b="b"/>
            <a:pathLst>
              <a:path w="3800348" h="2933700">
                <a:moveTo>
                  <a:pt x="0" y="0"/>
                </a:moveTo>
                <a:lnTo>
                  <a:pt x="3800348" y="0"/>
                </a:lnTo>
                <a:lnTo>
                  <a:pt x="3800348" y="2933700"/>
                </a:lnTo>
                <a:lnTo>
                  <a:pt x="0" y="2933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6374" y="462001"/>
            <a:ext cx="3657600" cy="2276475"/>
            <a:chOff x="0" y="0"/>
            <a:chExt cx="4876800" cy="3035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8"/>
              <a:stretch>
                <a:fillRect t="-67" b="-6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23387" y="8092992"/>
            <a:ext cx="3441097" cy="1433131"/>
            <a:chOff x="0" y="0"/>
            <a:chExt cx="4588129" cy="19108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9"/>
              <a:stretch>
                <a:fillRect t="-38" b="-3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21804" y="2892914"/>
            <a:ext cx="3246740" cy="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2462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5440" y="3821936"/>
            <a:ext cx="12451854" cy="153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 spc="44">
                <a:solidFill>
                  <a:srgbClr val="77933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L’ONCOLOGIE AU MASCULIN</a:t>
            </a:r>
          </a:p>
          <a:p>
            <a:pPr algn="l">
              <a:lnSpc>
                <a:spcPts val="5759"/>
              </a:lnSpc>
            </a:pPr>
            <a:r>
              <a:rPr lang="en-US" sz="4800" spc="44">
                <a:solidFill>
                  <a:srgbClr val="77933C"/>
                </a:solidFill>
                <a:latin typeface="Calibri (MS)"/>
                <a:ea typeface="Calibri (MS)"/>
                <a:cs typeface="Calibri (MS)"/>
                <a:sym typeface="Calibri (MS)"/>
              </a:rPr>
              <a:t>L’approche du patient par l’équipe officinale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5440" y="5894070"/>
            <a:ext cx="621792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29">
                <a:solidFill>
                  <a:srgbClr val="31859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Dr Jérôme SICARD</a:t>
            </a:r>
          </a:p>
          <a:p>
            <a:pPr algn="l">
              <a:lnSpc>
                <a:spcPts val="3840"/>
              </a:lnSpc>
            </a:pPr>
            <a:r>
              <a:rPr lang="en-US" sz="3200" spc="28">
                <a:solidFill>
                  <a:srgbClr val="31859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Pharmacien - </a:t>
            </a:r>
          </a:p>
          <a:p>
            <a:pPr algn="l">
              <a:lnSpc>
                <a:spcPts val="3840"/>
              </a:lnSpc>
            </a:pPr>
            <a:r>
              <a:rPr lang="en-US" sz="3200" spc="29">
                <a:solidFill>
                  <a:srgbClr val="31859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Châlons en Champagne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7814" y="2943902"/>
            <a:ext cx="13359746" cy="189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80"/>
              </a:lnSpc>
            </a:pPr>
            <a:r>
              <a:rPr lang="en-US" sz="4400" b="1" spc="-26">
                <a:solidFill>
                  <a:srgbClr val="77933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Déclaration des conflits d’intérêts</a:t>
            </a:r>
          </a:p>
          <a:p>
            <a:pPr algn="just">
              <a:lnSpc>
                <a:spcPts val="5280"/>
              </a:lnSpc>
            </a:pPr>
            <a:endParaRPr lang="en-US" sz="4400" b="1" spc="-26">
              <a:solidFill>
                <a:srgbClr val="77933C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840"/>
              </a:lnSpc>
            </a:pPr>
            <a:r>
              <a:rPr lang="en-US" sz="3200" spc="-19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Aucun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93201" y="2590183"/>
            <a:ext cx="773280" cy="66453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43200" y="1285875"/>
            <a:ext cx="3246740" cy="38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28088" y="2037733"/>
            <a:ext cx="3469983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Les objectifs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76229" y="3805668"/>
            <a:ext cx="773280" cy="66453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28088" y="3175698"/>
            <a:ext cx="10079585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Les nouvelles missions en oncologie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28088" y="4391027"/>
            <a:ext cx="10079585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et la masculinité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76229" y="5020998"/>
            <a:ext cx="773280" cy="664537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3201" y="6236327"/>
            <a:ext cx="773280" cy="66453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328088" y="5606357"/>
            <a:ext cx="10581206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La folliculite: un exemple au comptoir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93201" y="7451657"/>
            <a:ext cx="773280" cy="664537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328088" y="6817610"/>
            <a:ext cx="10581206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Organiser l’oncologie à l’officine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6229" y="8666986"/>
            <a:ext cx="773280" cy="664537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328088" y="8037016"/>
            <a:ext cx="10581206" cy="13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spc="-32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Les outils disponibles au comptoir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1243257" y="3679376"/>
            <a:ext cx="1937181" cy="7143"/>
          </a:xfrm>
          <a:prstGeom prst="line">
            <a:avLst/>
          </a:prstGeom>
          <a:ln w="57150" cap="flat">
            <a:solidFill>
              <a:srgbClr val="A4E4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150026" y="8525647"/>
            <a:ext cx="3441097" cy="1433131"/>
            <a:chOff x="0" y="0"/>
            <a:chExt cx="4588129" cy="19108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648859" y="826953"/>
            <a:ext cx="612409" cy="52628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465195" y="4797228"/>
            <a:ext cx="407651" cy="350325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65195" y="5638559"/>
            <a:ext cx="407651" cy="35032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465195" y="6479890"/>
            <a:ext cx="407651" cy="35032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22520" y="2633277"/>
            <a:ext cx="445443" cy="854568"/>
          </a:xfrm>
          <a:custGeom>
            <a:avLst/>
            <a:gdLst/>
            <a:ahLst/>
            <a:cxnLst/>
            <a:rect l="l" t="t" r="r" b="b"/>
            <a:pathLst>
              <a:path w="445443" h="854568">
                <a:moveTo>
                  <a:pt x="0" y="0"/>
                </a:moveTo>
                <a:lnTo>
                  <a:pt x="445443" y="0"/>
                </a:lnTo>
                <a:lnTo>
                  <a:pt x="445443" y="854568"/>
                </a:lnTo>
                <a:lnTo>
                  <a:pt x="0" y="854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78189" y="7919079"/>
            <a:ext cx="534105" cy="854568"/>
          </a:xfrm>
          <a:custGeom>
            <a:avLst/>
            <a:gdLst/>
            <a:ahLst/>
            <a:cxnLst/>
            <a:rect l="l" t="t" r="r" b="b"/>
            <a:pathLst>
              <a:path w="534105" h="854568">
                <a:moveTo>
                  <a:pt x="0" y="0"/>
                </a:moveTo>
                <a:lnTo>
                  <a:pt x="534105" y="0"/>
                </a:lnTo>
                <a:lnTo>
                  <a:pt x="534105" y="854568"/>
                </a:lnTo>
                <a:lnTo>
                  <a:pt x="0" y="854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33532" y="619935"/>
            <a:ext cx="2809482" cy="86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r>
              <a:rPr lang="en-US" sz="4920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:</a:t>
            </a:r>
          </a:p>
        </p:txBody>
      </p:sp>
      <p:sp>
        <p:nvSpPr>
          <p:cNvPr id="24" name="AutoShape 24"/>
          <p:cNvSpPr/>
          <p:nvPr/>
        </p:nvSpPr>
        <p:spPr>
          <a:xfrm>
            <a:off x="9351607" y="3679376"/>
            <a:ext cx="1627891" cy="0"/>
          </a:xfrm>
          <a:prstGeom prst="line">
            <a:avLst/>
          </a:prstGeom>
          <a:ln w="57150" cap="flat">
            <a:solidFill>
              <a:srgbClr val="A4E4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354474" y="2406758"/>
            <a:ext cx="1268935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3600" spc="-21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Proposer aux personnes masculines atteintes d’un cancer, aux aidants et aux proches une prise en charge complète, intégrative et humaniste 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4474" y="7700004"/>
            <a:ext cx="12689350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3600" spc="-21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Créer un centre de ressources et d’expertise de proximité pour l’ensemble des acteurs du parcours de soins.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40133" y="4416533"/>
            <a:ext cx="1964319" cy="80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6"/>
              </a:lnSpc>
            </a:pPr>
            <a:r>
              <a:rPr lang="en-US" sz="3514" spc="-21">
                <a:solidFill>
                  <a:srgbClr val="A4E473"/>
                </a:solidFill>
                <a:latin typeface="Calibri (MS)"/>
                <a:ea typeface="Calibri (MS)"/>
                <a:cs typeface="Calibri (MS)"/>
                <a:sym typeface="Calibri (MS)"/>
              </a:rPr>
              <a:t>Unique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40133" y="5225036"/>
            <a:ext cx="5190569" cy="80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6"/>
              </a:lnSpc>
            </a:pPr>
            <a:r>
              <a:rPr lang="en-US" sz="3514" spc="-21">
                <a:solidFill>
                  <a:srgbClr val="A4E473"/>
                </a:solidFill>
                <a:latin typeface="Calibri (MS)"/>
                <a:ea typeface="Calibri (MS)"/>
                <a:cs typeface="Calibri (MS)"/>
                <a:sym typeface="Calibri (MS)"/>
              </a:rPr>
              <a:t>Surpassant les attentes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40133" y="6112689"/>
            <a:ext cx="5513394" cy="80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6"/>
              </a:lnSpc>
            </a:pPr>
            <a:r>
              <a:rPr lang="en-US" sz="3514" spc="-21">
                <a:solidFill>
                  <a:srgbClr val="A4E473"/>
                </a:solidFill>
                <a:latin typeface="Calibri (MS)"/>
                <a:ea typeface="Calibri (MS)"/>
                <a:cs typeface="Calibri (MS)"/>
                <a:sym typeface="Calibri (MS)"/>
              </a:rPr>
              <a:t>A très forte valeur ajoutée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1354579" y="4325189"/>
            <a:ext cx="1937181" cy="7143"/>
          </a:xfrm>
          <a:prstGeom prst="line">
            <a:avLst/>
          </a:prstGeom>
          <a:ln w="57150" cap="flat">
            <a:solidFill>
              <a:srgbClr val="A4E47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65073"/>
            <a:ext cx="15521463" cy="612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600" lvl="1" indent="-241300" algn="just">
              <a:lnSpc>
                <a:spcPts val="5120"/>
              </a:lnSpc>
              <a:buFont typeface="Arial"/>
              <a:buChar char="•"/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entretiens pharmaceutiques en oncologie « Avenant 21 »</a:t>
            </a:r>
          </a:p>
          <a:p>
            <a:pPr marL="891540" lvl="2" indent="-297180" algn="just">
              <a:lnSpc>
                <a:spcPts val="4608"/>
              </a:lnSpc>
              <a:buFont typeface="Arial"/>
              <a:buChar char="⚬"/>
            </a:pPr>
            <a:r>
              <a:rPr lang="en-US" sz="3600" spc="-21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3 entretiens (n) + 1 à 2 entretiens (n+1) - Rémunération</a:t>
            </a:r>
          </a:p>
          <a:p>
            <a:pPr marL="1252220" lvl="3" indent="-313055" algn="just">
              <a:lnSpc>
                <a:spcPts val="3583"/>
              </a:lnSpc>
              <a:buFont typeface="Arial"/>
              <a:buChar char="￭"/>
            </a:pPr>
            <a:r>
              <a:rPr lang="en-US" sz="2799" spc="-17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Entretien Initial – Compréhension des soins</a:t>
            </a:r>
          </a:p>
          <a:p>
            <a:pPr marL="1252220" lvl="3" indent="-313055" algn="just">
              <a:lnSpc>
                <a:spcPts val="3583"/>
              </a:lnSpc>
              <a:buFont typeface="Arial"/>
              <a:buChar char="￭"/>
            </a:pPr>
            <a:r>
              <a:rPr lang="en-US" sz="2799" spc="-17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Entretien Vie Quotidienne</a:t>
            </a:r>
          </a:p>
          <a:p>
            <a:pPr marL="1252220" lvl="3" indent="-313055" algn="just">
              <a:lnSpc>
                <a:spcPts val="3583"/>
              </a:lnSpc>
              <a:buFont typeface="Arial"/>
              <a:buChar char="￭"/>
            </a:pPr>
            <a:r>
              <a:rPr lang="en-US" sz="2799" spc="-17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Entretien Observance</a:t>
            </a:r>
          </a:p>
          <a:p>
            <a:pPr marL="482600" lvl="1" indent="-241300" algn="just">
              <a:lnSpc>
                <a:spcPts val="5120"/>
              </a:lnSpc>
              <a:buFont typeface="Arial"/>
              <a:buChar char="•"/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participation à des expérimentations dans le cadre de l’article 51</a:t>
            </a:r>
          </a:p>
          <a:p>
            <a:pPr marL="1252220" lvl="3" indent="-313055" algn="just">
              <a:lnSpc>
                <a:spcPts val="3583"/>
              </a:lnSpc>
              <a:buFont typeface="Arial"/>
              <a:buChar char="￭"/>
            </a:pPr>
            <a:r>
              <a:rPr lang="en-US" sz="2799" spc="-17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Oncolink</a:t>
            </a:r>
          </a:p>
          <a:p>
            <a:pPr marL="1252220" lvl="3" indent="-313055" algn="just">
              <a:lnSpc>
                <a:spcPts val="3583"/>
              </a:lnSpc>
              <a:buFont typeface="Arial"/>
              <a:buChar char="￭"/>
            </a:pPr>
            <a:r>
              <a:rPr lang="en-US" sz="2799" spc="-17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Picto (Grand-Est)</a:t>
            </a:r>
          </a:p>
          <a:p>
            <a:pPr marL="482600" lvl="1" indent="-241300" algn="just">
              <a:lnSpc>
                <a:spcPts val="5120"/>
              </a:lnSpc>
              <a:buFont typeface="Arial"/>
              <a:buChar char="•"/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vaccination HPV (Human Papillomavirus)</a:t>
            </a:r>
          </a:p>
          <a:p>
            <a:pPr marL="482600" lvl="1" indent="-241300" algn="just">
              <a:lnSpc>
                <a:spcPts val="5120"/>
              </a:lnSpc>
              <a:buFont typeface="Arial"/>
              <a:buChar char="•"/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remise des kits Dépistage CCR</a:t>
            </a:r>
          </a:p>
          <a:p>
            <a:pPr marL="482600" lvl="1" indent="-241300" algn="just">
              <a:lnSpc>
                <a:spcPts val="5120"/>
              </a:lnSpc>
              <a:buFont typeface="Arial"/>
              <a:buChar char="•"/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 Bilan Prévention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9785" y="2252770"/>
            <a:ext cx="1156065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r>
              <a:rPr lang="en-US" sz="4920" b="1" spc="-29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nouvelles missions et une actualité riche 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58912" y="2412308"/>
            <a:ext cx="624357" cy="536557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3269" y="6312170"/>
            <a:ext cx="10889141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référentiel de certification de service - COFRAC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504786" y="8151161"/>
            <a:ext cx="7278427" cy="1603689"/>
            <a:chOff x="0" y="0"/>
            <a:chExt cx="9704569" cy="2138252"/>
          </a:xfrm>
        </p:grpSpPr>
        <p:sp>
          <p:nvSpPr>
            <p:cNvPr id="10" name="Freeform 10" descr="totumLAB_logo_horizontal-couleurs.png"/>
            <p:cNvSpPr/>
            <p:nvPr/>
          </p:nvSpPr>
          <p:spPr>
            <a:xfrm>
              <a:off x="3093207" y="242055"/>
              <a:ext cx="6611363" cy="1676403"/>
            </a:xfrm>
            <a:custGeom>
              <a:avLst/>
              <a:gdLst/>
              <a:ahLst/>
              <a:cxnLst/>
              <a:rect l="l" t="t" r="r" b="b"/>
              <a:pathLst>
                <a:path w="6611363" h="1676403">
                  <a:moveTo>
                    <a:pt x="0" y="0"/>
                  </a:moveTo>
                  <a:lnTo>
                    <a:pt x="6611362" y="0"/>
                  </a:lnTo>
                  <a:lnTo>
                    <a:pt x="6611362" y="1676402"/>
                  </a:lnTo>
                  <a:lnTo>
                    <a:pt x="0" y="167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4"/>
              </a:stretch>
            </a:blipFill>
          </p:spPr>
        </p:sp>
        <p:sp>
          <p:nvSpPr>
            <p:cNvPr id="11" name="Freeform 11" descr="12èmes Journées des référentiels en soins oncologiques de support - AFSOS"/>
            <p:cNvSpPr/>
            <p:nvPr/>
          </p:nvSpPr>
          <p:spPr>
            <a:xfrm>
              <a:off x="0" y="0"/>
              <a:ext cx="2955708" cy="2138252"/>
            </a:xfrm>
            <a:custGeom>
              <a:avLst/>
              <a:gdLst/>
              <a:ahLst/>
              <a:cxnLst/>
              <a:rect l="l" t="t" r="r" b="b"/>
              <a:pathLst>
                <a:path w="2955708" h="2138252">
                  <a:moveTo>
                    <a:pt x="0" y="0"/>
                  </a:moveTo>
                  <a:lnTo>
                    <a:pt x="2955708" y="0"/>
                  </a:lnTo>
                  <a:lnTo>
                    <a:pt x="2955708" y="2138252"/>
                  </a:lnTo>
                  <a:lnTo>
                    <a:pt x="0" y="213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10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433256" y="5143067"/>
            <a:ext cx="1134995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-19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Accompagnement du patient atteint de cancer par l’équipe officinale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3269" y="7197995"/>
            <a:ext cx="1239274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-19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Accompagnement par l’équipe officinale des personnes atteintes de cancer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58912" y="2576489"/>
            <a:ext cx="12421526" cy="742950"/>
            <a:chOff x="0" y="0"/>
            <a:chExt cx="16562035" cy="990600"/>
          </a:xfrm>
        </p:grpSpPr>
        <p:sp>
          <p:nvSpPr>
            <p:cNvPr id="15" name="TextBox 15"/>
            <p:cNvSpPr txBox="1"/>
            <p:nvPr/>
          </p:nvSpPr>
          <p:spPr>
            <a:xfrm>
              <a:off x="1147831" y="-114300"/>
              <a:ext cx="15414204" cy="11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04"/>
                </a:lnSpc>
              </a:pPr>
              <a:r>
                <a:rPr lang="en-US" sz="4920" b="1" spc="-29">
                  <a:solidFill>
                    <a:srgbClr val="00A18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 nouvelles missions et une actualité riche :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60317"/>
              <a:ext cx="832476" cy="715409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A181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9525"/>
                <a:ext cx="5842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1433256" y="4248586"/>
            <a:ext cx="6933809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b="1" spc="-24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référentiel de l’AFSOS 2022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832" y="3518099"/>
            <a:ext cx="15521463" cy="523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Inquiétude à se présenter comme des malades sans défense</a:t>
            </a:r>
          </a:p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Difficultés à verbaliser les émotions</a:t>
            </a:r>
          </a:p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Crainte de la perte d’autonomie</a:t>
            </a:r>
          </a:p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Minimisation des symptômes</a:t>
            </a:r>
          </a:p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Difficultés à transmettre leurs attentes</a:t>
            </a:r>
          </a:p>
          <a:p>
            <a:pPr marL="434340" lvl="1" indent="-217170" algn="just">
              <a:lnSpc>
                <a:spcPts val="6948"/>
              </a:lnSpc>
              <a:buFont typeface="Arial"/>
              <a:buChar char="•"/>
            </a:pPr>
            <a:r>
              <a:rPr lang="en-US" sz="3600" spc="-21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Retard à l’instauration d’un parcours de soins appropriés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2040" y="9725216"/>
            <a:ext cx="8090539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Quand le cancer rencontre le genre. Meidani A. et al. Rev. Fr. Soc.  60-2, 2019, 201-224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39042" y="2004164"/>
            <a:ext cx="11193746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approche adaptée à la masculinité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34832" y="2603948"/>
            <a:ext cx="600425" cy="51599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02000" y="9203259"/>
            <a:ext cx="1493867" cy="622158"/>
            <a:chOff x="0" y="0"/>
            <a:chExt cx="1991823" cy="8295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91868" cy="829564"/>
            </a:xfrm>
            <a:custGeom>
              <a:avLst/>
              <a:gdLst/>
              <a:ahLst/>
              <a:cxnLst/>
              <a:rect l="l" t="t" r="r" b="b"/>
              <a:pathLst>
                <a:path w="1991868" h="829564">
                  <a:moveTo>
                    <a:pt x="0" y="0"/>
                  </a:moveTo>
                  <a:lnTo>
                    <a:pt x="0" y="829564"/>
                  </a:lnTo>
                  <a:lnTo>
                    <a:pt x="1991868" y="829564"/>
                  </a:lnTo>
                  <a:lnTo>
                    <a:pt x="19918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3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653047"/>
            <a:ext cx="15720234" cy="540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764" lvl="1" indent="-200882" algn="just">
              <a:lnSpc>
                <a:spcPts val="59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Déni du caractère pathologique des symptômes</a:t>
            </a:r>
          </a:p>
          <a:p>
            <a:pPr marL="401764" lvl="1" indent="-200882" algn="just">
              <a:lnSpc>
                <a:spcPts val="59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Déni de la maladie par le biais du maintien d’un investissement dans ses activités passées</a:t>
            </a:r>
          </a:p>
          <a:p>
            <a:pPr marL="401764" lvl="1" indent="-200882" algn="just">
              <a:lnSpc>
                <a:spcPts val="7725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Lutter contre le sentiment d’inutilité</a:t>
            </a:r>
          </a:p>
          <a:p>
            <a:pPr algn="just">
              <a:lnSpc>
                <a:spcPts val="5594"/>
              </a:lnSpc>
            </a:pPr>
            <a:r>
              <a:rPr lang="en-US" sz="3329" spc="-19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Un malade « passif » placé en retrait du parcours de soins</a:t>
            </a:r>
          </a:p>
          <a:p>
            <a:pPr marL="1437894" lvl="1" indent="-718947" algn="just">
              <a:lnSpc>
                <a:spcPts val="5594"/>
              </a:lnSpc>
            </a:pPr>
            <a:endParaRPr lang="en-US" sz="3329" spc="-19">
              <a:solidFill>
                <a:srgbClr val="004651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01764" lvl="1" indent="-200882" algn="just">
              <a:lnSpc>
                <a:spcPts val="5960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Cas particulier des cancers de la prostate…(gynécomastie, incontinence ou dysfonctionnement érectile : deuil des identités de genre traditionnelles)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34832" y="2603948"/>
            <a:ext cx="600425" cy="51599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87632" y="6392548"/>
            <a:ext cx="988166" cy="348329"/>
          </a:xfrm>
          <a:custGeom>
            <a:avLst/>
            <a:gdLst/>
            <a:ahLst/>
            <a:cxnLst/>
            <a:rect l="l" t="t" r="r" b="b"/>
            <a:pathLst>
              <a:path w="988166" h="348329">
                <a:moveTo>
                  <a:pt x="0" y="0"/>
                </a:moveTo>
                <a:lnTo>
                  <a:pt x="988166" y="0"/>
                </a:lnTo>
                <a:lnTo>
                  <a:pt x="988166" y="348329"/>
                </a:lnTo>
                <a:lnTo>
                  <a:pt x="0" y="348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2040" y="9725216"/>
            <a:ext cx="8090539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Quand le cancer rencontre le genre. Meidani A. et al. Rev. Fr. Soc.  60-2, 2019, 201-224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9042" y="2004164"/>
            <a:ext cx="11193746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approche adaptée à la masculinité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91147"/>
            <a:ext cx="15521463" cy="543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764" lvl="1" indent="-200882" algn="just">
              <a:lnSpc>
                <a:spcPts val="53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Rôle important de l’aidant</a:t>
            </a:r>
          </a:p>
          <a:p>
            <a:pPr marL="401764" lvl="1" indent="-200882" algn="just">
              <a:lnSpc>
                <a:spcPts val="53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comme révélateur de la personnalité</a:t>
            </a:r>
          </a:p>
          <a:p>
            <a:pPr marL="401764" lvl="1" indent="-200882" algn="just">
              <a:lnSpc>
                <a:spcPts val="53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Notion de « virilisation » des femmes malades et de « féminisation » des hommes atteints d’un cancer = inversion de genre</a:t>
            </a:r>
          </a:p>
          <a:p>
            <a:pPr marL="401764" lvl="1" indent="-200882" algn="just">
              <a:lnSpc>
                <a:spcPts val="53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Parcours de soins, parcours de sens: dissolution +/- partielle d’une identité de genre =&gt; réadaptations identitaires</a:t>
            </a:r>
          </a:p>
          <a:p>
            <a:pPr marL="401764" lvl="1" indent="-200882" algn="just">
              <a:lnSpc>
                <a:spcPts val="5394"/>
              </a:lnSpc>
              <a:buFont typeface="Arial"/>
              <a:buChar char="•"/>
            </a:pPr>
            <a:r>
              <a:rPr lang="en-US" sz="3330" spc="-2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La maladie peut être une ressource (+) permettant une « évolution identitaire » pour un après à construire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2040" y="9725216"/>
            <a:ext cx="8090539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Quand le cancer rencontre le genre. Meidani A. et al. Rev. Fr. Soc.  60-2, 2019, 201-224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34832" y="2603948"/>
            <a:ext cx="600425" cy="51599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39042" y="2004164"/>
            <a:ext cx="11193746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approche adaptée à la masculinité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23385" y="-538106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520" y="195357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162707" y="9258300"/>
            <a:ext cx="1966754" cy="819104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835911" y="2629335"/>
            <a:ext cx="1206038" cy="1834278"/>
          </a:xfrm>
          <a:custGeom>
            <a:avLst/>
            <a:gdLst/>
            <a:ahLst/>
            <a:cxnLst/>
            <a:rect l="l" t="t" r="r" b="b"/>
            <a:pathLst>
              <a:path w="1206038" h="1834278">
                <a:moveTo>
                  <a:pt x="0" y="0"/>
                </a:moveTo>
                <a:lnTo>
                  <a:pt x="1206037" y="0"/>
                </a:lnTo>
                <a:lnTo>
                  <a:pt x="1206037" y="1834278"/>
                </a:lnTo>
                <a:lnTo>
                  <a:pt x="0" y="1834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2769" y="3427848"/>
            <a:ext cx="5947731" cy="6649556"/>
            <a:chOff x="0" y="0"/>
            <a:chExt cx="1566481" cy="1751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6481" cy="1751323"/>
            </a:xfrm>
            <a:custGeom>
              <a:avLst/>
              <a:gdLst/>
              <a:ahLst/>
              <a:cxnLst/>
              <a:rect l="l" t="t" r="r" b="b"/>
              <a:pathLst>
                <a:path w="1566481" h="1751323">
                  <a:moveTo>
                    <a:pt x="0" y="0"/>
                  </a:moveTo>
                  <a:lnTo>
                    <a:pt x="1566481" y="0"/>
                  </a:lnTo>
                  <a:lnTo>
                    <a:pt x="1566481" y="1751323"/>
                  </a:lnTo>
                  <a:lnTo>
                    <a:pt x="0" y="1751323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566481" cy="176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4543" y="2629335"/>
            <a:ext cx="1588315" cy="1597026"/>
          </a:xfrm>
          <a:custGeom>
            <a:avLst/>
            <a:gdLst/>
            <a:ahLst/>
            <a:cxnLst/>
            <a:rect l="l" t="t" r="r" b="b"/>
            <a:pathLst>
              <a:path w="1588315" h="1597026">
                <a:moveTo>
                  <a:pt x="0" y="0"/>
                </a:moveTo>
                <a:lnTo>
                  <a:pt x="1588314" y="0"/>
                </a:lnTo>
                <a:lnTo>
                  <a:pt x="1588314" y="1597026"/>
                </a:lnTo>
                <a:lnTo>
                  <a:pt x="0" y="1597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128462" y="3427848"/>
            <a:ext cx="5947731" cy="6768182"/>
            <a:chOff x="0" y="0"/>
            <a:chExt cx="1566481" cy="17825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6481" cy="1782566"/>
            </a:xfrm>
            <a:custGeom>
              <a:avLst/>
              <a:gdLst/>
              <a:ahLst/>
              <a:cxnLst/>
              <a:rect l="l" t="t" r="r" b="b"/>
              <a:pathLst>
                <a:path w="1566481" h="1782566">
                  <a:moveTo>
                    <a:pt x="0" y="0"/>
                  </a:moveTo>
                  <a:lnTo>
                    <a:pt x="1566481" y="0"/>
                  </a:lnTo>
                  <a:lnTo>
                    <a:pt x="1566481" y="1782566"/>
                  </a:lnTo>
                  <a:lnTo>
                    <a:pt x="0" y="1782566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566481" cy="1792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27060" y="7507651"/>
            <a:ext cx="4905064" cy="921126"/>
            <a:chOff x="0" y="0"/>
            <a:chExt cx="1526429" cy="2866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26429" cy="286650"/>
            </a:xfrm>
            <a:custGeom>
              <a:avLst/>
              <a:gdLst/>
              <a:ahLst/>
              <a:cxnLst/>
              <a:rect l="l" t="t" r="r" b="b"/>
              <a:pathLst>
                <a:path w="1526429" h="286650">
                  <a:moveTo>
                    <a:pt x="0" y="0"/>
                  </a:moveTo>
                  <a:lnTo>
                    <a:pt x="1526429" y="0"/>
                  </a:lnTo>
                  <a:lnTo>
                    <a:pt x="1526429" y="286650"/>
                  </a:lnTo>
                  <a:lnTo>
                    <a:pt x="0" y="286650"/>
                  </a:lnTo>
                  <a:close/>
                </a:path>
              </a:pathLst>
            </a:custGeom>
            <a:solidFill>
              <a:srgbClr val="00465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526429" cy="296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408780" y="3951283"/>
            <a:ext cx="267052" cy="512331"/>
          </a:xfrm>
          <a:custGeom>
            <a:avLst/>
            <a:gdLst/>
            <a:ahLst/>
            <a:cxnLst/>
            <a:rect l="l" t="t" r="r" b="b"/>
            <a:pathLst>
              <a:path w="267052" h="512331">
                <a:moveTo>
                  <a:pt x="0" y="0"/>
                </a:moveTo>
                <a:lnTo>
                  <a:pt x="267052" y="0"/>
                </a:lnTo>
                <a:lnTo>
                  <a:pt x="267052" y="512330"/>
                </a:lnTo>
                <a:lnTo>
                  <a:pt x="0" y="5123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393938" y="5372498"/>
            <a:ext cx="296737" cy="474779"/>
          </a:xfrm>
          <a:custGeom>
            <a:avLst/>
            <a:gdLst/>
            <a:ahLst/>
            <a:cxnLst/>
            <a:rect l="l" t="t" r="r" b="b"/>
            <a:pathLst>
              <a:path w="296737" h="474779">
                <a:moveTo>
                  <a:pt x="0" y="0"/>
                </a:moveTo>
                <a:lnTo>
                  <a:pt x="296737" y="0"/>
                </a:lnTo>
                <a:lnTo>
                  <a:pt x="296737" y="474780"/>
                </a:lnTo>
                <a:lnTo>
                  <a:pt x="0" y="47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89102" y="6739522"/>
            <a:ext cx="306408" cy="445685"/>
          </a:xfrm>
          <a:custGeom>
            <a:avLst/>
            <a:gdLst/>
            <a:ahLst/>
            <a:cxnLst/>
            <a:rect l="l" t="t" r="r" b="b"/>
            <a:pathLst>
              <a:path w="306408" h="445685">
                <a:moveTo>
                  <a:pt x="0" y="0"/>
                </a:moveTo>
                <a:lnTo>
                  <a:pt x="306408" y="0"/>
                </a:lnTo>
                <a:lnTo>
                  <a:pt x="306408" y="445685"/>
                </a:lnTo>
                <a:lnTo>
                  <a:pt x="0" y="445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-16655" y="1257992"/>
            <a:ext cx="2609976" cy="40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1446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60027" y="81057"/>
            <a:ext cx="4967946" cy="86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r>
              <a:rPr lang="en-US" sz="4920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en France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35665" y="968136"/>
            <a:ext cx="11000492" cy="49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568" spc="-15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En France, comme au niveau mondial, l’incidence des cancers diffère selon le sexe.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94571" y="3720807"/>
            <a:ext cx="3224127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de la prostate 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59 885 nouveaux cas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95694" y="8394001"/>
            <a:ext cx="4777255" cy="151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Cancers du poumon : 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22 800 décès</a:t>
            </a: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</a:p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colorectal : 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9 200 décès</a:t>
            </a: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et de la prostate :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8 100 décès</a:t>
            </a: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24590" y="1467525"/>
            <a:ext cx="2038821" cy="83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2"/>
              </a:lnSpc>
            </a:pPr>
            <a:r>
              <a:rPr lang="en-US" sz="4263" b="1" spc="-25">
                <a:solidFill>
                  <a:srgbClr val="00465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2023: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95272" y="5052639"/>
            <a:ext cx="3422725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du poumon :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33 428 nouveaux cas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22963" y="6383400"/>
            <a:ext cx="3167342" cy="1024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5"/>
              </a:lnSpc>
            </a:pPr>
            <a:r>
              <a:rPr lang="en-US" sz="2603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colorectal :</a:t>
            </a:r>
          </a:p>
          <a:p>
            <a:pPr algn="ctr">
              <a:lnSpc>
                <a:spcPts val="3905"/>
              </a:lnSpc>
            </a:pPr>
            <a:r>
              <a:rPr lang="en-US" sz="2603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26 212 nouveaux cas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449084" y="7619730"/>
            <a:ext cx="5061016" cy="55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2746" b="1" spc="-16">
                <a:solidFill>
                  <a:srgbClr val="FD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cancers les plus meurtriers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55980" y="3704882"/>
            <a:ext cx="3168896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du sein 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61 214 nouveaux cas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65311" y="5030853"/>
            <a:ext cx="2940515" cy="102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colorectal </a:t>
            </a:r>
          </a:p>
          <a:p>
            <a:pPr algn="ctr">
              <a:lnSpc>
                <a:spcPts val="3900"/>
              </a:lnSpc>
            </a:pP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21 370 nouveaux cas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627973" y="6324187"/>
            <a:ext cx="3236229" cy="1024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5"/>
              </a:lnSpc>
            </a:pPr>
            <a:r>
              <a:rPr lang="en-US" sz="2603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Le cancer du poumon :</a:t>
            </a:r>
          </a:p>
          <a:p>
            <a:pPr algn="ctr">
              <a:lnSpc>
                <a:spcPts val="3905"/>
              </a:lnSpc>
            </a:pPr>
            <a:r>
              <a:rPr lang="en-US" sz="2603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19 339 nouveaux cas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06530" y="8457353"/>
            <a:ext cx="4191595" cy="151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Cancers du sein : 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12 100 décès</a:t>
            </a: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</a:p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poumon: 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10 300 décès </a:t>
            </a:r>
          </a:p>
          <a:p>
            <a:pPr algn="ctr">
              <a:lnSpc>
                <a:spcPts val="3900"/>
              </a:lnSpc>
            </a:pP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et colorectal :</a:t>
            </a:r>
            <a:r>
              <a:rPr lang="en-US" sz="2600" b="1" spc="-15">
                <a:solidFill>
                  <a:srgbClr val="F4F4F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7 900 décès</a:t>
            </a:r>
            <a:r>
              <a:rPr lang="en-US" sz="2600" spc="-15">
                <a:solidFill>
                  <a:srgbClr val="F4F4F4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1145393" y="4014712"/>
            <a:ext cx="267052" cy="512331"/>
          </a:xfrm>
          <a:custGeom>
            <a:avLst/>
            <a:gdLst/>
            <a:ahLst/>
            <a:cxnLst/>
            <a:rect l="l" t="t" r="r" b="b"/>
            <a:pathLst>
              <a:path w="267052" h="512331">
                <a:moveTo>
                  <a:pt x="0" y="0"/>
                </a:moveTo>
                <a:lnTo>
                  <a:pt x="267053" y="0"/>
                </a:lnTo>
                <a:lnTo>
                  <a:pt x="267053" y="512331"/>
                </a:lnTo>
                <a:lnTo>
                  <a:pt x="0" y="512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130551" y="5435928"/>
            <a:ext cx="296737" cy="474779"/>
          </a:xfrm>
          <a:custGeom>
            <a:avLst/>
            <a:gdLst/>
            <a:ahLst/>
            <a:cxnLst/>
            <a:rect l="l" t="t" r="r" b="b"/>
            <a:pathLst>
              <a:path w="296737" h="474779">
                <a:moveTo>
                  <a:pt x="0" y="0"/>
                </a:moveTo>
                <a:lnTo>
                  <a:pt x="296737" y="0"/>
                </a:lnTo>
                <a:lnTo>
                  <a:pt x="296737" y="474779"/>
                </a:lnTo>
                <a:lnTo>
                  <a:pt x="0" y="4747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125715" y="6802951"/>
            <a:ext cx="306408" cy="445685"/>
          </a:xfrm>
          <a:custGeom>
            <a:avLst/>
            <a:gdLst/>
            <a:ahLst/>
            <a:cxnLst/>
            <a:rect l="l" t="t" r="r" b="b"/>
            <a:pathLst>
              <a:path w="306408" h="445685">
                <a:moveTo>
                  <a:pt x="0" y="0"/>
                </a:moveTo>
                <a:lnTo>
                  <a:pt x="306409" y="0"/>
                </a:lnTo>
                <a:lnTo>
                  <a:pt x="306409" y="445685"/>
                </a:lnTo>
                <a:lnTo>
                  <a:pt x="0" y="4456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419100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443393" y="3694565"/>
            <a:ext cx="5378909" cy="535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Troubles de l’érection, impuissance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Baisse de la libido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Radiodermite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Bouffées de chaleur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Prise de poids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Sécheresse de la peau, prurit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Rash cutanée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Œdème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Nausées, vomissements</a:t>
            </a:r>
          </a:p>
          <a:p>
            <a:pPr marL="313690" lvl="1" indent="-156845" algn="just">
              <a:lnSpc>
                <a:spcPts val="4212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Diarrhées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34832" y="2398959"/>
            <a:ext cx="600425" cy="51599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48738" y="4088135"/>
            <a:ext cx="4400947" cy="4400947"/>
            <a:chOff x="0" y="0"/>
            <a:chExt cx="812800" cy="812800"/>
          </a:xfrm>
        </p:grpSpPr>
        <p:sp>
          <p:nvSpPr>
            <p:cNvPr id="12" name="Freeform 12" descr="Cancer de la Prostate - Urologie Bourgoin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0392" t="-797" r="-2252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743200" y="970740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90142" y="3400433"/>
            <a:ext cx="4873091" cy="590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Diminution de la force musc.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Gynécomasties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Anxiété, Stress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Photosensibilité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Arthralgie, myalgie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Fatigue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Insomnie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Convulsions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Hypertension, Complications CV</a:t>
            </a:r>
          </a:p>
          <a:p>
            <a:pPr marL="313690" lvl="1" indent="-156845" algn="l">
              <a:lnSpc>
                <a:spcPts val="4680"/>
              </a:lnSpc>
              <a:buFont typeface="Arial"/>
              <a:buChar char="•"/>
            </a:pPr>
            <a:r>
              <a:rPr lang="en-US" sz="2600" spc="-15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Dyspnée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6485" y="9697210"/>
            <a:ext cx="12042262" cy="27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Zytiga® - Abiratérone, Lynparza® - Olaparib, Zejula® - nivaparib, Xtandi® - enzalutamide, Erleada® - apalutamide,  Analogues LHRH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775" y="3618942"/>
            <a:ext cx="170253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Chirurgie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20872" y="4314267"/>
            <a:ext cx="243892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Curiethérapie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18884" y="5135063"/>
            <a:ext cx="246637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Cryothérapie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04047" y="6834519"/>
            <a:ext cx="274194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Agonistes LHRH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9203" y="8533239"/>
            <a:ext cx="396059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Inh. Synth. Androgènes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23121" y="7652462"/>
            <a:ext cx="285817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Anti-Androgènes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13811" y="5984791"/>
            <a:ext cx="327612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Antagonistes LHRH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39042" y="1799175"/>
            <a:ext cx="11193746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 effets indésirables spécifiques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055149" y="7956893"/>
            <a:ext cx="1666472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Réflexologie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6902" y="4630119"/>
            <a:ext cx="1201794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Hypnose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03349" y="7870827"/>
            <a:ext cx="877011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Droit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806951" y="4411980"/>
            <a:ext cx="4400947" cy="4400947"/>
            <a:chOff x="0" y="0"/>
            <a:chExt cx="812800" cy="812800"/>
          </a:xfrm>
        </p:grpSpPr>
        <p:sp>
          <p:nvSpPr>
            <p:cNvPr id="11" name="Freeform 11" descr="http://deveniragile.files.wordpress.com/2012/01/anat15tg1.jpg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1072" r="-910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34832" y="2398959"/>
            <a:ext cx="600425" cy="515990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919970" y="4473312"/>
            <a:ext cx="4117392" cy="4022093"/>
            <a:chOff x="0" y="0"/>
            <a:chExt cx="4828540" cy="4716780"/>
          </a:xfrm>
        </p:grpSpPr>
        <p:sp>
          <p:nvSpPr>
            <p:cNvPr id="16" name="Freeform 16" descr="Réaliser les entretiens pharmaceutiques - Atoopharm DPC e-learning pharmacie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0197" r="-7071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691822">
            <a:off x="9570098" y="3230100"/>
            <a:ext cx="3822700" cy="1476518"/>
          </a:xfrm>
          <a:custGeom>
            <a:avLst/>
            <a:gdLst/>
            <a:ahLst/>
            <a:cxnLst/>
            <a:rect l="l" t="t" r="r" b="b"/>
            <a:pathLst>
              <a:path w="3822700" h="1476518">
                <a:moveTo>
                  <a:pt x="0" y="0"/>
                </a:moveTo>
                <a:lnTo>
                  <a:pt x="3822700" y="0"/>
                </a:lnTo>
                <a:lnTo>
                  <a:pt x="3822700" y="1476518"/>
                </a:lnTo>
                <a:lnTo>
                  <a:pt x="0" y="1476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598069" flipH="1">
            <a:off x="10256873" y="8602072"/>
            <a:ext cx="3675687" cy="1419734"/>
          </a:xfrm>
          <a:custGeom>
            <a:avLst/>
            <a:gdLst/>
            <a:ahLst/>
            <a:cxnLst/>
            <a:rect l="l" t="t" r="r" b="b"/>
            <a:pathLst>
              <a:path w="3675687" h="1419734">
                <a:moveTo>
                  <a:pt x="3675686" y="0"/>
                </a:moveTo>
                <a:lnTo>
                  <a:pt x="0" y="0"/>
                </a:lnTo>
                <a:lnTo>
                  <a:pt x="0" y="1419734"/>
                </a:lnTo>
                <a:lnTo>
                  <a:pt x="3675686" y="1419734"/>
                </a:lnTo>
                <a:lnTo>
                  <a:pt x="367568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57722" y="4642221"/>
            <a:ext cx="362638" cy="413904"/>
            <a:chOff x="0" y="0"/>
            <a:chExt cx="95510" cy="1090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37086" y="6076480"/>
            <a:ext cx="1654674" cy="76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Méditation</a:t>
            </a:r>
          </a:p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Sophrologie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74448" y="6277407"/>
            <a:ext cx="362638" cy="413904"/>
            <a:chOff x="0" y="0"/>
            <a:chExt cx="95510" cy="1090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83104" y="7882929"/>
            <a:ext cx="362638" cy="413904"/>
            <a:chOff x="0" y="0"/>
            <a:chExt cx="95510" cy="10901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238090" y="9024478"/>
            <a:ext cx="362638" cy="413904"/>
            <a:chOff x="0" y="0"/>
            <a:chExt cx="95510" cy="10901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221709" y="9012952"/>
            <a:ext cx="379019" cy="425430"/>
          </a:xfrm>
          <a:custGeom>
            <a:avLst/>
            <a:gdLst/>
            <a:ahLst/>
            <a:cxnLst/>
            <a:rect l="l" t="t" r="r" b="b"/>
            <a:pathLst>
              <a:path w="379019" h="425430">
                <a:moveTo>
                  <a:pt x="0" y="0"/>
                </a:moveTo>
                <a:lnTo>
                  <a:pt x="379019" y="0"/>
                </a:lnTo>
                <a:lnTo>
                  <a:pt x="379019" y="425430"/>
                </a:lnTo>
                <a:lnTo>
                  <a:pt x="0" y="42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617446" y="3839115"/>
            <a:ext cx="2665657" cy="3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Arial Nova"/>
                <a:ea typeface="Arial Nova"/>
                <a:cs typeface="Arial Nova"/>
                <a:sym typeface="Arial Nova"/>
              </a:rPr>
              <a:t>Diététique-Nutrition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65849" y="4641728"/>
            <a:ext cx="602913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APA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693538" y="6865908"/>
            <a:ext cx="1434229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Esthétique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50398" y="5688697"/>
            <a:ext cx="1752073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Acupuncture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705408" y="9019324"/>
            <a:ext cx="2852371" cy="4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4651"/>
                </a:solidFill>
                <a:latin typeface="Calibri (MS)"/>
                <a:ea typeface="Calibri (MS)"/>
                <a:cs typeface="Calibri (MS)"/>
                <a:sym typeface="Calibri (MS)"/>
              </a:rPr>
              <a:t>Soutien Psychologique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39042" y="1799175"/>
            <a:ext cx="12232021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Créer le lien = trouver le bon “angle d’attaque”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376460" y="3876756"/>
            <a:ext cx="362638" cy="413904"/>
            <a:chOff x="0" y="0"/>
            <a:chExt cx="95510" cy="10901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6376460" y="3839115"/>
            <a:ext cx="379019" cy="425430"/>
          </a:xfrm>
          <a:custGeom>
            <a:avLst/>
            <a:gdLst/>
            <a:ahLst/>
            <a:cxnLst/>
            <a:rect l="l" t="t" r="r" b="b"/>
            <a:pathLst>
              <a:path w="379019" h="425430">
                <a:moveTo>
                  <a:pt x="0" y="0"/>
                </a:moveTo>
                <a:lnTo>
                  <a:pt x="379019" y="0"/>
                </a:lnTo>
                <a:lnTo>
                  <a:pt x="379019" y="425430"/>
                </a:lnTo>
                <a:lnTo>
                  <a:pt x="0" y="42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7888385" y="4661042"/>
            <a:ext cx="362638" cy="413904"/>
            <a:chOff x="0" y="0"/>
            <a:chExt cx="95510" cy="10901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7888385" y="4623400"/>
            <a:ext cx="379019" cy="425430"/>
          </a:xfrm>
          <a:custGeom>
            <a:avLst/>
            <a:gdLst/>
            <a:ahLst/>
            <a:cxnLst/>
            <a:rect l="l" t="t" r="r" b="b"/>
            <a:pathLst>
              <a:path w="379019" h="425430">
                <a:moveTo>
                  <a:pt x="0" y="0"/>
                </a:moveTo>
                <a:lnTo>
                  <a:pt x="379019" y="0"/>
                </a:lnTo>
                <a:lnTo>
                  <a:pt x="379019" y="425430"/>
                </a:lnTo>
                <a:lnTo>
                  <a:pt x="0" y="42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8"/>
          <p:cNvGrpSpPr/>
          <p:nvPr/>
        </p:nvGrpSpPr>
        <p:grpSpPr>
          <a:xfrm>
            <a:off x="9402471" y="5719620"/>
            <a:ext cx="362638" cy="413904"/>
            <a:chOff x="0" y="0"/>
            <a:chExt cx="95510" cy="10901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9402471" y="5681978"/>
            <a:ext cx="379019" cy="425430"/>
          </a:xfrm>
          <a:custGeom>
            <a:avLst/>
            <a:gdLst/>
            <a:ahLst/>
            <a:cxnLst/>
            <a:rect l="l" t="t" r="r" b="b"/>
            <a:pathLst>
              <a:path w="379019" h="425430">
                <a:moveTo>
                  <a:pt x="0" y="0"/>
                </a:moveTo>
                <a:lnTo>
                  <a:pt x="379019" y="0"/>
                </a:lnTo>
                <a:lnTo>
                  <a:pt x="379019" y="425430"/>
                </a:lnTo>
                <a:lnTo>
                  <a:pt x="0" y="42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9127781" y="6878010"/>
            <a:ext cx="362638" cy="413904"/>
            <a:chOff x="0" y="0"/>
            <a:chExt cx="95510" cy="10901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21621" y="7987816"/>
            <a:ext cx="362638" cy="413904"/>
            <a:chOff x="0" y="0"/>
            <a:chExt cx="95510" cy="10901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5510" cy="109012"/>
            </a:xfrm>
            <a:custGeom>
              <a:avLst/>
              <a:gdLst/>
              <a:ahLst/>
              <a:cxnLst/>
              <a:rect l="l" t="t" r="r" b="b"/>
              <a:pathLst>
                <a:path w="95510" h="109012">
                  <a:moveTo>
                    <a:pt x="0" y="0"/>
                  </a:moveTo>
                  <a:lnTo>
                    <a:pt x="95510" y="0"/>
                  </a:lnTo>
                  <a:lnTo>
                    <a:pt x="95510" y="109012"/>
                  </a:lnTo>
                  <a:lnTo>
                    <a:pt x="0" y="1090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4E473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-9525"/>
              <a:ext cx="95510" cy="1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8" name="Freeform 58"/>
          <p:cNvSpPr/>
          <p:nvPr/>
        </p:nvSpPr>
        <p:spPr>
          <a:xfrm>
            <a:off x="8721621" y="7950174"/>
            <a:ext cx="379019" cy="425430"/>
          </a:xfrm>
          <a:custGeom>
            <a:avLst/>
            <a:gdLst/>
            <a:ahLst/>
            <a:cxnLst/>
            <a:rect l="l" t="t" r="r" b="b"/>
            <a:pathLst>
              <a:path w="379019" h="425430">
                <a:moveTo>
                  <a:pt x="0" y="0"/>
                </a:moveTo>
                <a:lnTo>
                  <a:pt x="379019" y="0"/>
                </a:lnTo>
                <a:lnTo>
                  <a:pt x="379019" y="425430"/>
                </a:lnTo>
                <a:lnTo>
                  <a:pt x="0" y="425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4"/>
              <a:stretch>
                <a:fillRect t="-38" r="2" b="-4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28599" y="0"/>
            <a:ext cx="7620001" cy="10287000"/>
          </a:xfrm>
          <a:custGeom>
            <a:avLst/>
            <a:gdLst/>
            <a:ahLst/>
            <a:cxnLst/>
            <a:rect l="l" t="t" r="r" b="b"/>
            <a:pathLst>
              <a:path w="7620001" h="10287000">
                <a:moveTo>
                  <a:pt x="0" y="0"/>
                </a:moveTo>
                <a:lnTo>
                  <a:pt x="7620001" y="0"/>
                </a:lnTo>
                <a:lnTo>
                  <a:pt x="7620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2854" t="-30158" r="-89998" b="-1269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31975" y="4352214"/>
            <a:ext cx="7574492" cy="5804361"/>
          </a:xfrm>
          <a:custGeom>
            <a:avLst/>
            <a:gdLst/>
            <a:ahLst/>
            <a:cxnLst/>
            <a:rect l="l" t="t" r="r" b="b"/>
            <a:pathLst>
              <a:path w="7574492" h="5804361">
                <a:moveTo>
                  <a:pt x="0" y="0"/>
                </a:moveTo>
                <a:lnTo>
                  <a:pt x="7574492" y="0"/>
                </a:lnTo>
                <a:lnTo>
                  <a:pt x="7574492" y="5804361"/>
                </a:lnTo>
                <a:lnTo>
                  <a:pt x="0" y="5804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9802" t="-212217" r="-135183" b="-65804"/>
            </a:stretch>
          </a:blipFill>
        </p:spPr>
      </p:sp>
      <p:sp>
        <p:nvSpPr>
          <p:cNvPr id="7" name="Freeform 7" descr="Folliculite de grade 2 touchant toute la partie haute du corps. | Download  Scientific Diagram"/>
          <p:cNvSpPr/>
          <p:nvPr/>
        </p:nvSpPr>
        <p:spPr>
          <a:xfrm>
            <a:off x="8443184" y="1577842"/>
            <a:ext cx="4737254" cy="2750918"/>
          </a:xfrm>
          <a:custGeom>
            <a:avLst/>
            <a:gdLst/>
            <a:ahLst/>
            <a:cxnLst/>
            <a:rect l="l" t="t" r="r" b="b"/>
            <a:pathLst>
              <a:path w="4737254" h="2750918">
                <a:moveTo>
                  <a:pt x="0" y="0"/>
                </a:moveTo>
                <a:lnTo>
                  <a:pt x="4737254" y="0"/>
                </a:lnTo>
                <a:lnTo>
                  <a:pt x="4737254" y="2750918"/>
                </a:lnTo>
                <a:lnTo>
                  <a:pt x="0" y="2750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831975" y="286642"/>
            <a:ext cx="773280" cy="66453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510041" y="6388693"/>
            <a:ext cx="265996" cy="1313560"/>
          </a:xfrm>
          <a:custGeom>
            <a:avLst/>
            <a:gdLst/>
            <a:ahLst/>
            <a:cxnLst/>
            <a:rect l="l" t="t" r="r" b="b"/>
            <a:pathLst>
              <a:path w="265996" h="1313560">
                <a:moveTo>
                  <a:pt x="0" y="0"/>
                </a:moveTo>
                <a:lnTo>
                  <a:pt x="265995" y="0"/>
                </a:lnTo>
                <a:lnTo>
                  <a:pt x="265995" y="1313561"/>
                </a:lnTo>
                <a:lnTo>
                  <a:pt x="0" y="1313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34182" y="6598920"/>
            <a:ext cx="1774515" cy="62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18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Hors Reco AFSOS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565" y="3316764"/>
            <a:ext cx="2359795" cy="243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1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Grade I : Eugenia jambosa 5 CH + Kalium bromatum 5 CH , </a:t>
            </a:r>
          </a:p>
          <a:p>
            <a:pPr algn="l">
              <a:lnSpc>
                <a:spcPts val="2160"/>
              </a:lnSpc>
            </a:pPr>
            <a:r>
              <a:rPr lang="en-US" sz="1800" spc="-1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Grade II et III : Arsenicum iodatum 9 CH + Sulfur iodatum 9 CH, </a:t>
            </a:r>
          </a:p>
          <a:p>
            <a:pPr algn="l">
              <a:lnSpc>
                <a:spcPts val="2160"/>
              </a:lnSpc>
            </a:pPr>
            <a:r>
              <a:rPr lang="en-US" sz="1800" spc="-10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Grade IV : Carbo animalis 15 CH + Lachesis mutus 15 CH.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59911" y="-265808"/>
            <a:ext cx="3592397" cy="136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b="1" spc="-32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folliculite</a:t>
            </a:r>
          </a:p>
        </p:txBody>
      </p:sp>
      <p:sp>
        <p:nvSpPr>
          <p:cNvPr id="15" name="Freeform 15"/>
          <p:cNvSpPr/>
          <p:nvPr/>
        </p:nvSpPr>
        <p:spPr>
          <a:xfrm>
            <a:off x="2573159" y="4483741"/>
            <a:ext cx="202877" cy="1001863"/>
          </a:xfrm>
          <a:custGeom>
            <a:avLst/>
            <a:gdLst/>
            <a:ahLst/>
            <a:cxnLst/>
            <a:rect l="l" t="t" r="r" b="b"/>
            <a:pathLst>
              <a:path w="202877" h="1001863">
                <a:moveTo>
                  <a:pt x="0" y="0"/>
                </a:moveTo>
                <a:lnTo>
                  <a:pt x="202877" y="0"/>
                </a:lnTo>
                <a:lnTo>
                  <a:pt x="202877" y="1001863"/>
                </a:lnTo>
                <a:lnTo>
                  <a:pt x="0" y="1001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4"/>
              <a:stretch>
                <a:fillRect t="-38" r="2" b="-4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8599" y="0"/>
            <a:ext cx="4114800" cy="10287000"/>
          </a:xfrm>
          <a:custGeom>
            <a:avLst/>
            <a:gdLst/>
            <a:ahLst/>
            <a:cxnLst/>
            <a:rect l="l" t="t" r="r" b="b"/>
            <a:pathLst>
              <a:path w="4114800" h="10287000">
                <a:moveTo>
                  <a:pt x="0" y="0"/>
                </a:moveTo>
                <a:lnTo>
                  <a:pt x="4114800" y="0"/>
                </a:lnTo>
                <a:lnTo>
                  <a:pt x="4114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61180" y="6355184"/>
            <a:ext cx="4808363" cy="2854036"/>
          </a:xfrm>
          <a:custGeom>
            <a:avLst/>
            <a:gdLst/>
            <a:ahLst/>
            <a:cxnLst/>
            <a:rect l="l" t="t" r="r" b="b"/>
            <a:pathLst>
              <a:path w="4808363" h="2854036">
                <a:moveTo>
                  <a:pt x="0" y="0"/>
                </a:moveTo>
                <a:lnTo>
                  <a:pt x="4808363" y="0"/>
                </a:lnTo>
                <a:lnTo>
                  <a:pt x="4808363" y="2854036"/>
                </a:lnTo>
                <a:lnTo>
                  <a:pt x="0" y="285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118" t="-122113" r="-156826" b="-3749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93213" y="4826989"/>
            <a:ext cx="2226344" cy="2268822"/>
            <a:chOff x="0" y="0"/>
            <a:chExt cx="586362" cy="5975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6362" cy="597550"/>
            </a:xfrm>
            <a:custGeom>
              <a:avLst/>
              <a:gdLst/>
              <a:ahLst/>
              <a:cxnLst/>
              <a:rect l="l" t="t" r="r" b="b"/>
              <a:pathLst>
                <a:path w="586362" h="597550">
                  <a:moveTo>
                    <a:pt x="111277" y="0"/>
                  </a:moveTo>
                  <a:lnTo>
                    <a:pt x="475085" y="0"/>
                  </a:lnTo>
                  <a:cubicBezTo>
                    <a:pt x="504598" y="0"/>
                    <a:pt x="532901" y="11724"/>
                    <a:pt x="553770" y="32592"/>
                  </a:cubicBezTo>
                  <a:cubicBezTo>
                    <a:pt x="574639" y="53461"/>
                    <a:pt x="586362" y="81765"/>
                    <a:pt x="586362" y="111277"/>
                  </a:cubicBezTo>
                  <a:lnTo>
                    <a:pt x="586362" y="486272"/>
                  </a:lnTo>
                  <a:cubicBezTo>
                    <a:pt x="586362" y="515785"/>
                    <a:pt x="574639" y="544089"/>
                    <a:pt x="553770" y="564957"/>
                  </a:cubicBezTo>
                  <a:cubicBezTo>
                    <a:pt x="532901" y="585826"/>
                    <a:pt x="504598" y="597550"/>
                    <a:pt x="475085" y="597550"/>
                  </a:cubicBezTo>
                  <a:lnTo>
                    <a:pt x="111277" y="597550"/>
                  </a:lnTo>
                  <a:cubicBezTo>
                    <a:pt x="81765" y="597550"/>
                    <a:pt x="53461" y="585826"/>
                    <a:pt x="32592" y="564957"/>
                  </a:cubicBezTo>
                  <a:cubicBezTo>
                    <a:pt x="11724" y="544089"/>
                    <a:pt x="0" y="515785"/>
                    <a:pt x="0" y="486272"/>
                  </a:cubicBezTo>
                  <a:lnTo>
                    <a:pt x="0" y="111277"/>
                  </a:lnTo>
                  <a:cubicBezTo>
                    <a:pt x="0" y="81765"/>
                    <a:pt x="11724" y="53461"/>
                    <a:pt x="32592" y="32592"/>
                  </a:cubicBezTo>
                  <a:cubicBezTo>
                    <a:pt x="53461" y="11724"/>
                    <a:pt x="81765" y="0"/>
                    <a:pt x="111277" y="0"/>
                  </a:cubicBez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586362" cy="60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58074" y="951179"/>
            <a:ext cx="3192037" cy="3754960"/>
          </a:xfrm>
          <a:custGeom>
            <a:avLst/>
            <a:gdLst/>
            <a:ahLst/>
            <a:cxnLst/>
            <a:rect l="l" t="t" r="r" b="b"/>
            <a:pathLst>
              <a:path w="3192037" h="3754960">
                <a:moveTo>
                  <a:pt x="0" y="0"/>
                </a:moveTo>
                <a:lnTo>
                  <a:pt x="3192038" y="0"/>
                </a:lnTo>
                <a:lnTo>
                  <a:pt x="3192038" y="3754960"/>
                </a:lnTo>
                <a:lnTo>
                  <a:pt x="0" y="3754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037" t="-94545" r="-287750" b="-3965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5255" y="1287242"/>
            <a:ext cx="4751688" cy="3418897"/>
          </a:xfrm>
          <a:custGeom>
            <a:avLst/>
            <a:gdLst/>
            <a:ahLst/>
            <a:cxnLst/>
            <a:rect l="l" t="t" r="r" b="b"/>
            <a:pathLst>
              <a:path w="4751688" h="3418897">
                <a:moveTo>
                  <a:pt x="0" y="0"/>
                </a:moveTo>
                <a:lnTo>
                  <a:pt x="4751688" y="0"/>
                </a:lnTo>
                <a:lnTo>
                  <a:pt x="4751688" y="3418897"/>
                </a:lnTo>
                <a:lnTo>
                  <a:pt x="0" y="3418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489" t="-92373" r="-162199" b="-3644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23512" y="5143500"/>
            <a:ext cx="4461161" cy="3352800"/>
          </a:xfrm>
          <a:custGeom>
            <a:avLst/>
            <a:gdLst/>
            <a:ahLst/>
            <a:cxnLst/>
            <a:rect l="l" t="t" r="r" b="b"/>
            <a:pathLst>
              <a:path w="4461161" h="3352800">
                <a:moveTo>
                  <a:pt x="0" y="0"/>
                </a:moveTo>
                <a:lnTo>
                  <a:pt x="4461161" y="0"/>
                </a:lnTo>
                <a:lnTo>
                  <a:pt x="4461161" y="3352800"/>
                </a:lnTo>
                <a:lnTo>
                  <a:pt x="0" y="3352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9727" t="-31664" r="-30685" b="-1833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84673" y="7190082"/>
            <a:ext cx="3774586" cy="2854036"/>
          </a:xfrm>
          <a:custGeom>
            <a:avLst/>
            <a:gdLst/>
            <a:ahLst/>
            <a:cxnLst/>
            <a:rect l="l" t="t" r="r" b="b"/>
            <a:pathLst>
              <a:path w="3774586" h="2854036">
                <a:moveTo>
                  <a:pt x="0" y="0"/>
                </a:moveTo>
                <a:lnTo>
                  <a:pt x="3774586" y="0"/>
                </a:lnTo>
                <a:lnTo>
                  <a:pt x="3774586" y="2854036"/>
                </a:lnTo>
                <a:lnTo>
                  <a:pt x="0" y="2854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9872" t="-33754" r="-30962" b="-1565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01915" y="5143500"/>
            <a:ext cx="2114689" cy="1013549"/>
          </a:xfrm>
          <a:custGeom>
            <a:avLst/>
            <a:gdLst/>
            <a:ahLst/>
            <a:cxnLst/>
            <a:rect l="l" t="t" r="r" b="b"/>
            <a:pathLst>
              <a:path w="2114689" h="1013549">
                <a:moveTo>
                  <a:pt x="0" y="0"/>
                </a:moveTo>
                <a:lnTo>
                  <a:pt x="2114689" y="0"/>
                </a:lnTo>
                <a:lnTo>
                  <a:pt x="2114689" y="1013549"/>
                </a:lnTo>
                <a:lnTo>
                  <a:pt x="0" y="1013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523" t="-187532" r="-151195" b="-4779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80390" y="3959183"/>
            <a:ext cx="984198" cy="2032659"/>
          </a:xfrm>
          <a:custGeom>
            <a:avLst/>
            <a:gdLst/>
            <a:ahLst/>
            <a:cxnLst/>
            <a:rect l="l" t="t" r="r" b="b"/>
            <a:pathLst>
              <a:path w="984198" h="2032659">
                <a:moveTo>
                  <a:pt x="0" y="0"/>
                </a:moveTo>
                <a:lnTo>
                  <a:pt x="984198" y="0"/>
                </a:lnTo>
                <a:lnTo>
                  <a:pt x="984198" y="2032659"/>
                </a:lnTo>
                <a:lnTo>
                  <a:pt x="0" y="2032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90136" t="-87102" r="-469863" b="-1988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831975" y="286642"/>
            <a:ext cx="773280" cy="664537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783832" y="4938847"/>
            <a:ext cx="2045106" cy="2045106"/>
            <a:chOff x="0" y="0"/>
            <a:chExt cx="812800" cy="812800"/>
          </a:xfrm>
        </p:grpSpPr>
        <p:sp>
          <p:nvSpPr>
            <p:cNvPr id="20" name="Freeform 20" descr="Thécitox – Applications sur Google Play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7068" y="0"/>
                  </a:moveTo>
                  <a:lnTo>
                    <a:pt x="725732" y="0"/>
                  </a:lnTo>
                  <a:cubicBezTo>
                    <a:pt x="748824" y="0"/>
                    <a:pt x="770970" y="9173"/>
                    <a:pt x="787298" y="25502"/>
                  </a:cubicBezTo>
                  <a:cubicBezTo>
                    <a:pt x="803627" y="41830"/>
                    <a:pt x="812800" y="63976"/>
                    <a:pt x="812800" y="87068"/>
                  </a:cubicBezTo>
                  <a:lnTo>
                    <a:pt x="812800" y="725732"/>
                  </a:lnTo>
                  <a:cubicBezTo>
                    <a:pt x="812800" y="748824"/>
                    <a:pt x="803627" y="770970"/>
                    <a:pt x="787298" y="787298"/>
                  </a:cubicBezTo>
                  <a:cubicBezTo>
                    <a:pt x="770970" y="803627"/>
                    <a:pt x="748824" y="812800"/>
                    <a:pt x="725732" y="812800"/>
                  </a:cubicBezTo>
                  <a:lnTo>
                    <a:pt x="87068" y="812800"/>
                  </a:lnTo>
                  <a:cubicBezTo>
                    <a:pt x="63976" y="812800"/>
                    <a:pt x="41830" y="803627"/>
                    <a:pt x="25502" y="787298"/>
                  </a:cubicBezTo>
                  <a:cubicBezTo>
                    <a:pt x="9173" y="770970"/>
                    <a:pt x="0" y="748824"/>
                    <a:pt x="0" y="725732"/>
                  </a:cubicBezTo>
                  <a:lnTo>
                    <a:pt x="0" y="87068"/>
                  </a:lnTo>
                  <a:cubicBezTo>
                    <a:pt x="0" y="63976"/>
                    <a:pt x="9173" y="41830"/>
                    <a:pt x="25502" y="25502"/>
                  </a:cubicBezTo>
                  <a:cubicBezTo>
                    <a:pt x="41830" y="9173"/>
                    <a:pt x="63976" y="0"/>
                    <a:pt x="87068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5038073" y="4495392"/>
            <a:ext cx="2841527" cy="421493"/>
          </a:xfrm>
          <a:custGeom>
            <a:avLst/>
            <a:gdLst/>
            <a:ahLst/>
            <a:cxnLst/>
            <a:rect l="l" t="t" r="r" b="b"/>
            <a:pathLst>
              <a:path w="2841527" h="421493">
                <a:moveTo>
                  <a:pt x="0" y="0"/>
                </a:moveTo>
                <a:lnTo>
                  <a:pt x="2841527" y="0"/>
                </a:lnTo>
                <a:lnTo>
                  <a:pt x="2841527" y="421494"/>
                </a:lnTo>
                <a:lnTo>
                  <a:pt x="0" y="4214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7000"/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966862" y="6353218"/>
            <a:ext cx="2391414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spc="-17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Cure Thermale…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81137" y="-289604"/>
            <a:ext cx="3592397" cy="136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0"/>
              </a:lnSpc>
            </a:pPr>
            <a:r>
              <a:rPr lang="en-US" sz="5397" b="1" spc="-32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folliculite</a:t>
            </a:r>
          </a:p>
        </p:txBody>
      </p:sp>
      <p:sp>
        <p:nvSpPr>
          <p:cNvPr id="24" name="Freeform 24"/>
          <p:cNvSpPr/>
          <p:nvPr/>
        </p:nvSpPr>
        <p:spPr>
          <a:xfrm>
            <a:off x="8554924" y="4354270"/>
            <a:ext cx="5320653" cy="789230"/>
          </a:xfrm>
          <a:custGeom>
            <a:avLst/>
            <a:gdLst/>
            <a:ahLst/>
            <a:cxnLst/>
            <a:rect l="l" t="t" r="r" b="b"/>
            <a:pathLst>
              <a:path w="5320653" h="789230">
                <a:moveTo>
                  <a:pt x="0" y="0"/>
                </a:moveTo>
                <a:lnTo>
                  <a:pt x="5320653" y="0"/>
                </a:lnTo>
                <a:lnTo>
                  <a:pt x="5320653" y="789230"/>
                </a:lnTo>
                <a:lnTo>
                  <a:pt x="0" y="789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7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87692" y="5953818"/>
            <a:ext cx="1305883" cy="193706"/>
          </a:xfrm>
          <a:custGeom>
            <a:avLst/>
            <a:gdLst/>
            <a:ahLst/>
            <a:cxnLst/>
            <a:rect l="l" t="t" r="r" b="b"/>
            <a:pathLst>
              <a:path w="1305883" h="193706">
                <a:moveTo>
                  <a:pt x="0" y="0"/>
                </a:moveTo>
                <a:lnTo>
                  <a:pt x="1305883" y="0"/>
                </a:lnTo>
                <a:lnTo>
                  <a:pt x="1305883" y="193706"/>
                </a:lnTo>
                <a:lnTo>
                  <a:pt x="0" y="193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2000"/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8636">
            <a:off x="11831637" y="6058861"/>
            <a:ext cx="1455245" cy="215861"/>
          </a:xfrm>
          <a:custGeom>
            <a:avLst/>
            <a:gdLst/>
            <a:ahLst/>
            <a:cxnLst/>
            <a:rect l="l" t="t" r="r" b="b"/>
            <a:pathLst>
              <a:path w="1455245" h="215861">
                <a:moveTo>
                  <a:pt x="0" y="0"/>
                </a:moveTo>
                <a:lnTo>
                  <a:pt x="1455245" y="0"/>
                </a:lnTo>
                <a:lnTo>
                  <a:pt x="1455245" y="215861"/>
                </a:lnTo>
                <a:lnTo>
                  <a:pt x="0" y="21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6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2486921" y="3742761"/>
            <a:ext cx="1524000" cy="1476375"/>
            <a:chOff x="0" y="0"/>
            <a:chExt cx="2032000" cy="196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C3D69B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6106421" y="4974002"/>
            <a:ext cx="1524000" cy="1476375"/>
            <a:chOff x="0" y="0"/>
            <a:chExt cx="2032000" cy="196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C3D69B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2486921" y="6124016"/>
            <a:ext cx="1524000" cy="1476375"/>
            <a:chOff x="0" y="0"/>
            <a:chExt cx="2032000" cy="196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C3D69B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6095126" y="7286067"/>
            <a:ext cx="1524000" cy="1476375"/>
            <a:chOff x="0" y="0"/>
            <a:chExt cx="2032000" cy="196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C3D69B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2486923" y="8381438"/>
            <a:ext cx="1524000" cy="1476375"/>
            <a:chOff x="0" y="0"/>
            <a:chExt cx="2032000" cy="196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C3D69B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3592036" y="3628679"/>
            <a:ext cx="3480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FORMATION INITIALE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95257" y="4778817"/>
            <a:ext cx="267381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COMPÉTENCES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3307" y="6014946"/>
            <a:ext cx="257772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COORDINATION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26378" y="7179378"/>
            <a:ext cx="181157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FILE ACTIVE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8116" y="8310227"/>
            <a:ext cx="222810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AGENCEMENT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16732" y="9445347"/>
            <a:ext cx="303086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9725921" y="4268273"/>
            <a:ext cx="1524000" cy="1476375"/>
            <a:chOff x="0" y="0"/>
            <a:chExt cx="2032000" cy="196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95B3D7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3282612" y="5499513"/>
            <a:ext cx="1524000" cy="1476375"/>
            <a:chOff x="0" y="0"/>
            <a:chExt cx="2032000" cy="196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95B3D7"/>
            </a:solidFill>
          </p:spPr>
        </p:sp>
      </p:grpSp>
      <p:grpSp>
        <p:nvGrpSpPr>
          <p:cNvPr id="28" name="Group 28"/>
          <p:cNvGrpSpPr/>
          <p:nvPr/>
        </p:nvGrpSpPr>
        <p:grpSpPr>
          <a:xfrm rot="-5400000">
            <a:off x="9725921" y="6649527"/>
            <a:ext cx="1524000" cy="1476375"/>
            <a:chOff x="0" y="0"/>
            <a:chExt cx="2032000" cy="196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95B3D7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13282610" y="7811579"/>
            <a:ext cx="1524000" cy="1476375"/>
            <a:chOff x="0" y="0"/>
            <a:chExt cx="2032000" cy="196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32000" cy="984250"/>
            </a:xfrm>
            <a:custGeom>
              <a:avLst/>
              <a:gdLst/>
              <a:ahLst/>
              <a:cxnLst/>
              <a:rect l="l" t="t" r="r" b="b"/>
              <a:pathLst>
                <a:path w="2032000" h="984250">
                  <a:moveTo>
                    <a:pt x="0" y="984250"/>
                  </a:moveTo>
                  <a:cubicBezTo>
                    <a:pt x="0" y="440690"/>
                    <a:pt x="454914" y="0"/>
                    <a:pt x="1016000" y="0"/>
                  </a:cubicBezTo>
                  <a:cubicBezTo>
                    <a:pt x="1577086" y="0"/>
                    <a:pt x="2032000" y="440690"/>
                    <a:pt x="2032000" y="984250"/>
                  </a:cubicBezTo>
                  <a:lnTo>
                    <a:pt x="1539875" y="984250"/>
                  </a:lnTo>
                  <a:cubicBezTo>
                    <a:pt x="1539875" y="712470"/>
                    <a:pt x="1305306" y="492125"/>
                    <a:pt x="1016000" y="492125"/>
                  </a:cubicBezTo>
                  <a:cubicBezTo>
                    <a:pt x="726694" y="492125"/>
                    <a:pt x="492125" y="712470"/>
                    <a:pt x="492125" y="984250"/>
                  </a:cubicBezTo>
                  <a:close/>
                </a:path>
              </a:pathLst>
            </a:custGeom>
            <a:solidFill>
              <a:srgbClr val="95B3D7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0936005" y="3937795"/>
            <a:ext cx="267732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ETABLISSEMENTS</a:t>
            </a:r>
          </a:p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 DE SOINS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21821" y="5322356"/>
            <a:ext cx="210569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SPORT SANTÉ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073805" y="6435161"/>
            <a:ext cx="240172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ASSOCIATIONS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64058" y="7428761"/>
            <a:ext cx="2821221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ORGANISATIONS</a:t>
            </a:r>
          </a:p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TERRITORIALES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14204" y="8678882"/>
            <a:ext cx="272092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PROFESSIONNELS</a:t>
            </a:r>
          </a:p>
          <a:p>
            <a:pPr algn="ctr">
              <a:lnSpc>
                <a:spcPts val="3600"/>
              </a:lnSpc>
            </a:pPr>
            <a:r>
              <a:rPr lang="en-US" sz="3000" spc="-18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DE VILLE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8125" y="5346204"/>
            <a:ext cx="3063860" cy="6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4"/>
              </a:lnSpc>
            </a:pPr>
            <a:r>
              <a:rPr lang="en-US" sz="4070" b="1" spc="-24">
                <a:solidFill>
                  <a:srgbClr val="00465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 officine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416767" y="7056917"/>
            <a:ext cx="3063860" cy="6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4"/>
              </a:lnSpc>
            </a:pPr>
            <a:r>
              <a:rPr lang="en-US" sz="4070" b="1" spc="-24">
                <a:solidFill>
                  <a:srgbClr val="00465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 territoire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42060" y="2208275"/>
            <a:ext cx="773280" cy="664537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581914" y="1674996"/>
            <a:ext cx="11727629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Organiser l’oncologie en 11 étapes à l’officine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10726" y="3668188"/>
            <a:ext cx="6755312" cy="592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Art et Bien-être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Activité physique adaptée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Acupuncture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Associations de patients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Diététique et nutrition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Droit social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Foulards - Turbans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Homéopathie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Hypnose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Kinésithérapeutes du sein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Magnétiseur - Coupeur de feu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Massage huiles essentielles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Médiation artistique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Méditation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Pédicure - Podologue</a:t>
            </a:r>
          </a:p>
          <a:p>
            <a:pPr marL="314129" lvl="1" indent="-157065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Prothèses capillaires</a:t>
            </a:r>
          </a:p>
          <a:p>
            <a:pPr marL="313798" lvl="1" indent="-156899" algn="l">
              <a:lnSpc>
                <a:spcPts val="2811"/>
              </a:lnSpc>
              <a:buFont typeface="Arial"/>
              <a:buChar char="•"/>
            </a:pPr>
            <a:r>
              <a:rPr lang="en-US" sz="2603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Prothèses mammaires et lingerie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91354" y="3247679"/>
            <a:ext cx="5778168" cy="676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Psychologue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Réflexologie faciale et crânienne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Réflexologie plantaire et palmaire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Répit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Réseau de soins palliatifs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Retour à l’emploi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Sexologie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Shiatsu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Soins esthétiques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Sophrologie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Soutien psychique bénévoles Actions Croisées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Tatouage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C.H. Léon Bourgeois - Châlons en Champagne 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C.H.U. Robert Debré - Reims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Institut Jean Godinot - Reims</a:t>
            </a:r>
          </a:p>
          <a:p>
            <a:pPr marL="313690" lvl="1" indent="-156845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Polyclinique Courlancy – ICC Reims</a:t>
            </a:r>
          </a:p>
          <a:p>
            <a:pPr marL="313360" lvl="1" indent="-156680" algn="l">
              <a:lnSpc>
                <a:spcPts val="2808"/>
              </a:lnSpc>
              <a:buFont typeface="Arial"/>
              <a:buChar char="•"/>
            </a:pPr>
            <a:r>
              <a:rPr lang="en-US" sz="2600" spc="24">
                <a:solidFill>
                  <a:srgbClr val="31859C"/>
                </a:solidFill>
                <a:latin typeface="Calibri (MS)"/>
                <a:ea typeface="Calibri (MS)"/>
                <a:cs typeface="Calibri (MS)"/>
                <a:sym typeface="Calibri (MS)"/>
              </a:rPr>
              <a:t>Ressources Internet</a:t>
            </a:r>
          </a:p>
        </p:txBody>
      </p:sp>
      <p:sp>
        <p:nvSpPr>
          <p:cNvPr id="10" name="Freeform 10" descr="logo"/>
          <p:cNvSpPr/>
          <p:nvPr/>
        </p:nvSpPr>
        <p:spPr>
          <a:xfrm>
            <a:off x="831198" y="8234757"/>
            <a:ext cx="3006657" cy="1023543"/>
          </a:xfrm>
          <a:custGeom>
            <a:avLst/>
            <a:gdLst/>
            <a:ahLst/>
            <a:cxnLst/>
            <a:rect l="l" t="t" r="r" b="b"/>
            <a:pathLst>
              <a:path w="3006657" h="1023543">
                <a:moveTo>
                  <a:pt x="0" y="0"/>
                </a:moveTo>
                <a:lnTo>
                  <a:pt x="3006657" y="0"/>
                </a:lnTo>
                <a:lnTo>
                  <a:pt x="3006657" y="1023543"/>
                </a:lnTo>
                <a:lnTo>
                  <a:pt x="0" y="10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9623" y="4328760"/>
            <a:ext cx="2469807" cy="2905655"/>
          </a:xfrm>
          <a:custGeom>
            <a:avLst/>
            <a:gdLst/>
            <a:ahLst/>
            <a:cxnLst/>
            <a:rect l="l" t="t" r="r" b="b"/>
            <a:pathLst>
              <a:path w="2469807" h="2905655">
                <a:moveTo>
                  <a:pt x="0" y="0"/>
                </a:moveTo>
                <a:lnTo>
                  <a:pt x="2469807" y="0"/>
                </a:lnTo>
                <a:lnTo>
                  <a:pt x="2469807" y="2905655"/>
                </a:lnTo>
                <a:lnTo>
                  <a:pt x="0" y="2905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" r="-8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42060" y="2333923"/>
            <a:ext cx="773280" cy="66453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81914" y="1800644"/>
            <a:ext cx="11727629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annuaires de SOS et de confort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85333" y="3125199"/>
            <a:ext cx="5352446" cy="935444"/>
            <a:chOff x="0" y="0"/>
            <a:chExt cx="7136595" cy="1247259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4803" y="3125199"/>
            <a:ext cx="5004026" cy="935444"/>
            <a:chOff x="0" y="0"/>
            <a:chExt cx="6672035" cy="1247259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34803" y="4094242"/>
            <a:ext cx="5004026" cy="935444"/>
            <a:chOff x="0" y="0"/>
            <a:chExt cx="6672035" cy="1247259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34803" y="5063284"/>
            <a:ext cx="5004026" cy="935444"/>
            <a:chOff x="0" y="0"/>
            <a:chExt cx="6672035" cy="1247259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34803" y="6032325"/>
            <a:ext cx="5004026" cy="935444"/>
            <a:chOff x="0" y="0"/>
            <a:chExt cx="6672035" cy="1247259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4803" y="7001370"/>
            <a:ext cx="5004026" cy="935444"/>
            <a:chOff x="0" y="0"/>
            <a:chExt cx="6672035" cy="1247259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634803" y="7970410"/>
            <a:ext cx="5004026" cy="935444"/>
            <a:chOff x="0" y="0"/>
            <a:chExt cx="6672035" cy="1247259"/>
          </a:xfrm>
        </p:grpSpPr>
        <p:sp>
          <p:nvSpPr>
            <p:cNvPr id="27" name="Freeform 27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3991624" y="3261344"/>
            <a:ext cx="1467303" cy="714344"/>
          </a:xfrm>
          <a:custGeom>
            <a:avLst/>
            <a:gdLst/>
            <a:ahLst/>
            <a:cxnLst/>
            <a:rect l="l" t="t" r="r" b="b"/>
            <a:pathLst>
              <a:path w="1467303" h="714344">
                <a:moveTo>
                  <a:pt x="0" y="0"/>
                </a:moveTo>
                <a:lnTo>
                  <a:pt x="1467303" y="0"/>
                </a:lnTo>
                <a:lnTo>
                  <a:pt x="1467303" y="714344"/>
                </a:lnTo>
                <a:lnTo>
                  <a:pt x="0" y="714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8" r="-328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753837" y="4271246"/>
            <a:ext cx="1705094" cy="638202"/>
          </a:xfrm>
          <a:custGeom>
            <a:avLst/>
            <a:gdLst/>
            <a:ahLst/>
            <a:cxnLst/>
            <a:rect l="l" t="t" r="r" b="b"/>
            <a:pathLst>
              <a:path w="1705094" h="638202">
                <a:moveTo>
                  <a:pt x="0" y="0"/>
                </a:moveTo>
                <a:lnTo>
                  <a:pt x="1705094" y="0"/>
                </a:lnTo>
                <a:lnTo>
                  <a:pt x="1705094" y="638202"/>
                </a:lnTo>
                <a:lnTo>
                  <a:pt x="0" y="638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6" b="-126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816771" y="6217884"/>
            <a:ext cx="1558947" cy="564324"/>
          </a:xfrm>
          <a:custGeom>
            <a:avLst/>
            <a:gdLst/>
            <a:ahLst/>
            <a:cxnLst/>
            <a:rect l="l" t="t" r="r" b="b"/>
            <a:pathLst>
              <a:path w="1558947" h="564324">
                <a:moveTo>
                  <a:pt x="0" y="0"/>
                </a:moveTo>
                <a:lnTo>
                  <a:pt x="1558947" y="0"/>
                </a:lnTo>
                <a:lnTo>
                  <a:pt x="1558947" y="564324"/>
                </a:lnTo>
                <a:lnTo>
                  <a:pt x="0" y="5643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9" b="-9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764586" y="7211432"/>
            <a:ext cx="1694343" cy="607139"/>
          </a:xfrm>
          <a:custGeom>
            <a:avLst/>
            <a:gdLst/>
            <a:ahLst/>
            <a:cxnLst/>
            <a:rect l="l" t="t" r="r" b="b"/>
            <a:pathLst>
              <a:path w="1694343" h="607139">
                <a:moveTo>
                  <a:pt x="0" y="0"/>
                </a:moveTo>
                <a:lnTo>
                  <a:pt x="1694343" y="0"/>
                </a:lnTo>
                <a:lnTo>
                  <a:pt x="1694343" y="607139"/>
                </a:lnTo>
                <a:lnTo>
                  <a:pt x="0" y="60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574751" y="8099657"/>
            <a:ext cx="1817501" cy="726998"/>
          </a:xfrm>
          <a:custGeom>
            <a:avLst/>
            <a:gdLst/>
            <a:ahLst/>
            <a:cxnLst/>
            <a:rect l="l" t="t" r="r" b="b"/>
            <a:pathLst>
              <a:path w="1817501" h="726998">
                <a:moveTo>
                  <a:pt x="0" y="0"/>
                </a:moveTo>
                <a:lnTo>
                  <a:pt x="1817501" y="0"/>
                </a:lnTo>
                <a:lnTo>
                  <a:pt x="1817501" y="726998"/>
                </a:lnTo>
                <a:lnTo>
                  <a:pt x="0" y="726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784763" y="3374593"/>
            <a:ext cx="317547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Généralités, dépistage, info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4764" y="5304535"/>
            <a:ext cx="230069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Fiches anticancéreux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4766" y="7253507"/>
            <a:ext cx="264334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Règles de prescription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84764" y="4343635"/>
            <a:ext cx="286843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Soins de support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4764" y="6182416"/>
            <a:ext cx="286843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Médicaments écrasables</a:t>
            </a:r>
          </a:p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Ouverture des gélules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4766" y="8222549"/>
            <a:ext cx="292100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Adaptation des doses</a:t>
            </a:r>
          </a:p>
        </p:txBody>
      </p:sp>
      <p:sp>
        <p:nvSpPr>
          <p:cNvPr id="40" name="Freeform 40" descr="SFPO ONCOLIEN"/>
          <p:cNvSpPr/>
          <p:nvPr/>
        </p:nvSpPr>
        <p:spPr>
          <a:xfrm>
            <a:off x="4270089" y="5635437"/>
            <a:ext cx="1293447" cy="356292"/>
          </a:xfrm>
          <a:custGeom>
            <a:avLst/>
            <a:gdLst/>
            <a:ahLst/>
            <a:cxnLst/>
            <a:rect l="l" t="t" r="r" b="b"/>
            <a:pathLst>
              <a:path w="1293447" h="356292">
                <a:moveTo>
                  <a:pt x="0" y="0"/>
                </a:moveTo>
                <a:lnTo>
                  <a:pt x="1293447" y="0"/>
                </a:lnTo>
                <a:lnTo>
                  <a:pt x="1293447" y="356292"/>
                </a:lnTo>
                <a:lnTo>
                  <a:pt x="0" y="35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5"/>
            </a:stretch>
          </a:blipFill>
        </p:spPr>
      </p:sp>
      <p:sp>
        <p:nvSpPr>
          <p:cNvPr id="41" name="Freeform 41" descr="http://www.rohlim.fr/sites/all/themes/media/img/logo.png"/>
          <p:cNvSpPr/>
          <p:nvPr/>
        </p:nvSpPr>
        <p:spPr>
          <a:xfrm>
            <a:off x="4186217" y="5129168"/>
            <a:ext cx="1447850" cy="401837"/>
          </a:xfrm>
          <a:custGeom>
            <a:avLst/>
            <a:gdLst/>
            <a:ahLst/>
            <a:cxnLst/>
            <a:rect l="l" t="t" r="r" b="b"/>
            <a:pathLst>
              <a:path w="1447850" h="401837">
                <a:moveTo>
                  <a:pt x="0" y="0"/>
                </a:moveTo>
                <a:lnTo>
                  <a:pt x="1447850" y="0"/>
                </a:lnTo>
                <a:lnTo>
                  <a:pt x="1447850" y="401837"/>
                </a:lnTo>
                <a:lnTo>
                  <a:pt x="0" y="40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9480" r="-218660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357218" y="5596538"/>
            <a:ext cx="704009" cy="342741"/>
          </a:xfrm>
          <a:custGeom>
            <a:avLst/>
            <a:gdLst/>
            <a:ahLst/>
            <a:cxnLst/>
            <a:rect l="l" t="t" r="r" b="b"/>
            <a:pathLst>
              <a:path w="704009" h="342741">
                <a:moveTo>
                  <a:pt x="0" y="0"/>
                </a:moveTo>
                <a:lnTo>
                  <a:pt x="704009" y="0"/>
                </a:lnTo>
                <a:lnTo>
                  <a:pt x="704009" y="342741"/>
                </a:lnTo>
                <a:lnTo>
                  <a:pt x="0" y="342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8" r="-328"/>
            </a:stretch>
          </a:blipFill>
        </p:spPr>
      </p:sp>
      <p:sp>
        <p:nvSpPr>
          <p:cNvPr id="43" name="Freeform 43" descr="https://www.omeditbretagne.fr/wp-content/uploads/2019/10/cropped-Logo-OMEDIT-bandeau-haut-1.png"/>
          <p:cNvSpPr/>
          <p:nvPr/>
        </p:nvSpPr>
        <p:spPr>
          <a:xfrm>
            <a:off x="3295009" y="5172155"/>
            <a:ext cx="821532" cy="320259"/>
          </a:xfrm>
          <a:custGeom>
            <a:avLst/>
            <a:gdLst/>
            <a:ahLst/>
            <a:cxnLst/>
            <a:rect l="l" t="t" r="r" b="b"/>
            <a:pathLst>
              <a:path w="821532" h="320259">
                <a:moveTo>
                  <a:pt x="0" y="0"/>
                </a:moveTo>
                <a:lnTo>
                  <a:pt x="821532" y="0"/>
                </a:lnTo>
                <a:lnTo>
                  <a:pt x="821532" y="320259"/>
                </a:lnTo>
                <a:lnTo>
                  <a:pt x="0" y="320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897"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5085556" y="8474325"/>
            <a:ext cx="610476" cy="33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12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ICAR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632535" y="8937218"/>
            <a:ext cx="5004026" cy="935444"/>
            <a:chOff x="0" y="0"/>
            <a:chExt cx="6672035" cy="1247259"/>
          </a:xfrm>
        </p:grpSpPr>
        <p:sp>
          <p:nvSpPr>
            <p:cNvPr id="46" name="Freeform 46"/>
            <p:cNvSpPr/>
            <p:nvPr/>
          </p:nvSpPr>
          <p:spPr>
            <a:xfrm>
              <a:off x="6350" y="6350"/>
              <a:ext cx="6659372" cy="1234567"/>
            </a:xfrm>
            <a:custGeom>
              <a:avLst/>
              <a:gdLst/>
              <a:ahLst/>
              <a:cxnLst/>
              <a:rect l="l" t="t" r="r" b="b"/>
              <a:pathLst>
                <a:path w="6659372" h="1234567">
                  <a:moveTo>
                    <a:pt x="0" y="0"/>
                  </a:moveTo>
                  <a:lnTo>
                    <a:pt x="6659372" y="0"/>
                  </a:lnTo>
                  <a:lnTo>
                    <a:pt x="6659372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6672072" cy="1247267"/>
            </a:xfrm>
            <a:custGeom>
              <a:avLst/>
              <a:gdLst/>
              <a:ahLst/>
              <a:cxnLst/>
              <a:rect l="l" t="t" r="r" b="b"/>
              <a:pathLst>
                <a:path w="6672072" h="1247267">
                  <a:moveTo>
                    <a:pt x="6350" y="0"/>
                  </a:moveTo>
                  <a:lnTo>
                    <a:pt x="6665722" y="0"/>
                  </a:lnTo>
                  <a:cubicBezTo>
                    <a:pt x="6669278" y="0"/>
                    <a:pt x="6672072" y="2794"/>
                    <a:pt x="6672072" y="6350"/>
                  </a:cubicBezTo>
                  <a:lnTo>
                    <a:pt x="6672072" y="1240917"/>
                  </a:lnTo>
                  <a:cubicBezTo>
                    <a:pt x="6672072" y="1244473"/>
                    <a:pt x="6669278" y="1247267"/>
                    <a:pt x="6665722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6665722" y="1234567"/>
                  </a:lnTo>
                  <a:lnTo>
                    <a:pt x="6665722" y="1240917"/>
                  </a:lnTo>
                  <a:lnTo>
                    <a:pt x="6659372" y="1240917"/>
                  </a:lnTo>
                  <a:lnTo>
                    <a:pt x="6659372" y="6350"/>
                  </a:lnTo>
                  <a:lnTo>
                    <a:pt x="6665722" y="6350"/>
                  </a:lnTo>
                  <a:lnTo>
                    <a:pt x="6665722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784762" y="9070277"/>
            <a:ext cx="220079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Interactions</a:t>
            </a:r>
          </a:p>
          <a:p>
            <a:pPr algn="l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Médicamenteuses</a:t>
            </a:r>
          </a:p>
        </p:txBody>
      </p:sp>
      <p:sp>
        <p:nvSpPr>
          <p:cNvPr id="49" name="Freeform 49" descr="Drugs.com"/>
          <p:cNvSpPr/>
          <p:nvPr/>
        </p:nvSpPr>
        <p:spPr>
          <a:xfrm>
            <a:off x="2758509" y="9084589"/>
            <a:ext cx="1006079" cy="208403"/>
          </a:xfrm>
          <a:custGeom>
            <a:avLst/>
            <a:gdLst/>
            <a:ahLst/>
            <a:cxnLst/>
            <a:rect l="l" t="t" r="r" b="b"/>
            <a:pathLst>
              <a:path w="1006079" h="208403">
                <a:moveTo>
                  <a:pt x="0" y="0"/>
                </a:moveTo>
                <a:lnTo>
                  <a:pt x="1006079" y="0"/>
                </a:lnTo>
                <a:lnTo>
                  <a:pt x="1006079" y="208403"/>
                </a:lnTo>
                <a:lnTo>
                  <a:pt x="0" y="208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0" name="Freeform 50" descr="Les cliniques de Joli-Mont et Montana intègreront les Hôpitaux  universitaires de Genève (HUG) le 1er juillet | ge.ch"/>
          <p:cNvSpPr/>
          <p:nvPr/>
        </p:nvSpPr>
        <p:spPr>
          <a:xfrm>
            <a:off x="4344502" y="9436675"/>
            <a:ext cx="1114425" cy="304121"/>
          </a:xfrm>
          <a:custGeom>
            <a:avLst/>
            <a:gdLst/>
            <a:ahLst/>
            <a:cxnLst/>
            <a:rect l="l" t="t" r="r" b="b"/>
            <a:pathLst>
              <a:path w="1114425" h="304121">
                <a:moveTo>
                  <a:pt x="0" y="0"/>
                </a:moveTo>
                <a:lnTo>
                  <a:pt x="1114425" y="0"/>
                </a:lnTo>
                <a:lnTo>
                  <a:pt x="1114425" y="304121"/>
                </a:lnTo>
                <a:lnTo>
                  <a:pt x="0" y="304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6058" t="-47357" r="-26127" b="-97272"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929445" y="4479290"/>
            <a:ext cx="3046259" cy="631817"/>
          </a:xfrm>
          <a:custGeom>
            <a:avLst/>
            <a:gdLst/>
            <a:ahLst/>
            <a:cxnLst/>
            <a:rect l="l" t="t" r="r" b="b"/>
            <a:pathLst>
              <a:path w="3046259" h="631817">
                <a:moveTo>
                  <a:pt x="0" y="0"/>
                </a:moveTo>
                <a:lnTo>
                  <a:pt x="3046259" y="0"/>
                </a:lnTo>
                <a:lnTo>
                  <a:pt x="3046259" y="631817"/>
                </a:lnTo>
                <a:lnTo>
                  <a:pt x="0" y="63181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9785333" y="4094242"/>
            <a:ext cx="5352446" cy="935444"/>
            <a:chOff x="0" y="0"/>
            <a:chExt cx="7136595" cy="124725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9785333" y="5063284"/>
            <a:ext cx="5352446" cy="935444"/>
            <a:chOff x="0" y="0"/>
            <a:chExt cx="7136595" cy="1247259"/>
          </a:xfrm>
        </p:grpSpPr>
        <p:sp>
          <p:nvSpPr>
            <p:cNvPr id="55" name="Freeform 55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9785333" y="6032325"/>
            <a:ext cx="5352446" cy="935444"/>
            <a:chOff x="0" y="0"/>
            <a:chExt cx="7136595" cy="1247259"/>
          </a:xfrm>
        </p:grpSpPr>
        <p:sp>
          <p:nvSpPr>
            <p:cNvPr id="58" name="Freeform 58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9785333" y="7001370"/>
            <a:ext cx="5352446" cy="935444"/>
            <a:chOff x="0" y="0"/>
            <a:chExt cx="7136595" cy="1247259"/>
          </a:xfrm>
        </p:grpSpPr>
        <p:sp>
          <p:nvSpPr>
            <p:cNvPr id="61" name="Freeform 61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9785333" y="7970410"/>
            <a:ext cx="5352446" cy="935444"/>
            <a:chOff x="0" y="0"/>
            <a:chExt cx="7136595" cy="1247259"/>
          </a:xfrm>
        </p:grpSpPr>
        <p:sp>
          <p:nvSpPr>
            <p:cNvPr id="64" name="Freeform 64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66" name="Freeform 66"/>
          <p:cNvSpPr/>
          <p:nvPr/>
        </p:nvSpPr>
        <p:spPr>
          <a:xfrm>
            <a:off x="11071093" y="5350133"/>
            <a:ext cx="1496622" cy="361743"/>
          </a:xfrm>
          <a:custGeom>
            <a:avLst/>
            <a:gdLst/>
            <a:ahLst/>
            <a:cxnLst/>
            <a:rect l="l" t="t" r="r" b="b"/>
            <a:pathLst>
              <a:path w="1496622" h="361743">
                <a:moveTo>
                  <a:pt x="0" y="0"/>
                </a:moveTo>
                <a:lnTo>
                  <a:pt x="1496622" y="0"/>
                </a:lnTo>
                <a:lnTo>
                  <a:pt x="1496622" y="361743"/>
                </a:lnTo>
                <a:lnTo>
                  <a:pt x="0" y="3617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" r="-29"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9883535" y="6132311"/>
            <a:ext cx="1109310" cy="373467"/>
          </a:xfrm>
          <a:custGeom>
            <a:avLst/>
            <a:gdLst/>
            <a:ahLst/>
            <a:cxnLst/>
            <a:rect l="l" t="t" r="r" b="b"/>
            <a:pathLst>
              <a:path w="1109310" h="373467">
                <a:moveTo>
                  <a:pt x="0" y="0"/>
                </a:moveTo>
                <a:lnTo>
                  <a:pt x="1109310" y="0"/>
                </a:lnTo>
                <a:lnTo>
                  <a:pt x="1109310" y="373467"/>
                </a:lnTo>
                <a:lnTo>
                  <a:pt x="0" y="3734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9929443" y="8303371"/>
            <a:ext cx="1252740" cy="448784"/>
          </a:xfrm>
          <a:custGeom>
            <a:avLst/>
            <a:gdLst/>
            <a:ahLst/>
            <a:cxnLst/>
            <a:rect l="l" t="t" r="r" b="b"/>
            <a:pathLst>
              <a:path w="1252740" h="448784">
                <a:moveTo>
                  <a:pt x="0" y="0"/>
                </a:moveTo>
                <a:lnTo>
                  <a:pt x="1252741" y="0"/>
                </a:lnTo>
                <a:lnTo>
                  <a:pt x="1252741" y="448784"/>
                </a:lnTo>
                <a:lnTo>
                  <a:pt x="0" y="4487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69" name="TextBox 69"/>
          <p:cNvSpPr txBox="1"/>
          <p:nvPr/>
        </p:nvSpPr>
        <p:spPr>
          <a:xfrm>
            <a:off x="12656290" y="5177782"/>
            <a:ext cx="233595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RCP des médicaments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1452575" y="7110629"/>
            <a:ext cx="353966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Compléments alimentaires</a:t>
            </a:r>
          </a:p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Composition nutritionnelle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2123807" y="4234754"/>
            <a:ext cx="286843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Grossesse allaitement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2277532" y="6172022"/>
            <a:ext cx="27147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Indications phytothérapie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2221646" y="8241754"/>
            <a:ext cx="277059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Interactions avec phyto</a:t>
            </a:r>
          </a:p>
        </p:txBody>
      </p:sp>
      <p:sp>
        <p:nvSpPr>
          <p:cNvPr id="74" name="Freeform 74" descr="https://evidal.vidal.fr/themes/main/evidal/front/img/beta-vidaleVIDALLogoBig.png"/>
          <p:cNvSpPr/>
          <p:nvPr/>
        </p:nvSpPr>
        <p:spPr>
          <a:xfrm>
            <a:off x="10849392" y="3222699"/>
            <a:ext cx="1047377" cy="467073"/>
          </a:xfrm>
          <a:custGeom>
            <a:avLst/>
            <a:gdLst/>
            <a:ahLst/>
            <a:cxnLst/>
            <a:rect l="l" t="t" r="r" b="b"/>
            <a:pathLst>
              <a:path w="1047377" h="467073">
                <a:moveTo>
                  <a:pt x="0" y="0"/>
                </a:moveTo>
                <a:lnTo>
                  <a:pt x="1047377" y="0"/>
                </a:lnTo>
                <a:lnTo>
                  <a:pt x="1047377" y="467073"/>
                </a:lnTo>
                <a:lnTo>
                  <a:pt x="0" y="4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b="-108"/>
            </a:stretch>
          </a:blipFill>
        </p:spPr>
      </p:sp>
      <p:sp>
        <p:nvSpPr>
          <p:cNvPr id="75" name="Freeform 75" descr="Thériaque"/>
          <p:cNvSpPr/>
          <p:nvPr/>
        </p:nvSpPr>
        <p:spPr>
          <a:xfrm>
            <a:off x="10023938" y="3568766"/>
            <a:ext cx="1063751" cy="390951"/>
          </a:xfrm>
          <a:custGeom>
            <a:avLst/>
            <a:gdLst/>
            <a:ahLst/>
            <a:cxnLst/>
            <a:rect l="l" t="t" r="r" b="b"/>
            <a:pathLst>
              <a:path w="1063751" h="390951">
                <a:moveTo>
                  <a:pt x="0" y="0"/>
                </a:moveTo>
                <a:lnTo>
                  <a:pt x="1063751" y="0"/>
                </a:lnTo>
                <a:lnTo>
                  <a:pt x="1063751" y="390951"/>
                </a:lnTo>
                <a:lnTo>
                  <a:pt x="0" y="39095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244"/>
            </a:stretch>
          </a:blipFill>
        </p:spPr>
      </p:sp>
      <p:sp>
        <p:nvSpPr>
          <p:cNvPr id="76" name="TextBox 76"/>
          <p:cNvSpPr txBox="1"/>
          <p:nvPr/>
        </p:nvSpPr>
        <p:spPr>
          <a:xfrm>
            <a:off x="11307348" y="3299413"/>
            <a:ext cx="310778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Interactions médicamenteuses</a:t>
            </a:r>
          </a:p>
        </p:txBody>
      </p:sp>
      <p:sp>
        <p:nvSpPr>
          <p:cNvPr id="77" name="Freeform 77" descr="https://www.herbalgram.org/media/15523/abc-logo-since1988-final-3line-2020.jpg"/>
          <p:cNvSpPr/>
          <p:nvPr/>
        </p:nvSpPr>
        <p:spPr>
          <a:xfrm>
            <a:off x="10027464" y="6548800"/>
            <a:ext cx="812946" cy="391337"/>
          </a:xfrm>
          <a:custGeom>
            <a:avLst/>
            <a:gdLst/>
            <a:ahLst/>
            <a:cxnLst/>
            <a:rect l="l" t="t" r="r" b="b"/>
            <a:pathLst>
              <a:path w="812946" h="391337">
                <a:moveTo>
                  <a:pt x="0" y="0"/>
                </a:moveTo>
                <a:lnTo>
                  <a:pt x="812946" y="0"/>
                </a:lnTo>
                <a:lnTo>
                  <a:pt x="812946" y="391337"/>
                </a:lnTo>
                <a:lnTo>
                  <a:pt x="0" y="3913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b="-671"/>
            </a:stretch>
          </a:blipFill>
        </p:spPr>
      </p:sp>
      <p:pic>
        <p:nvPicPr>
          <p:cNvPr id="78" name="Picture 78" descr="WHO home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82182" y="6181902"/>
            <a:ext cx="864183" cy="264963"/>
          </a:xfrm>
          <a:prstGeom prst="rect">
            <a:avLst/>
          </a:prstGeom>
        </p:spPr>
      </p:pic>
      <p:sp>
        <p:nvSpPr>
          <p:cNvPr id="79" name="Freeform 79"/>
          <p:cNvSpPr/>
          <p:nvPr/>
        </p:nvSpPr>
        <p:spPr>
          <a:xfrm>
            <a:off x="11167552" y="6650094"/>
            <a:ext cx="893447" cy="238020"/>
          </a:xfrm>
          <a:custGeom>
            <a:avLst/>
            <a:gdLst/>
            <a:ahLst/>
            <a:cxnLst/>
            <a:rect l="l" t="t" r="r" b="b"/>
            <a:pathLst>
              <a:path w="893447" h="238020">
                <a:moveTo>
                  <a:pt x="0" y="0"/>
                </a:moveTo>
                <a:lnTo>
                  <a:pt x="893447" y="0"/>
                </a:lnTo>
                <a:lnTo>
                  <a:pt x="893447" y="238020"/>
                </a:lnTo>
                <a:lnTo>
                  <a:pt x="0" y="23802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60410" b="-50733"/>
            </a:stretch>
          </a:blipFill>
        </p:spPr>
      </p:sp>
      <p:sp>
        <p:nvSpPr>
          <p:cNvPr id="80" name="Freeform 80" descr="Memorial Sloan Kettering Cancer Center - The Reader Wiki, Reader View of  Wikipedia"/>
          <p:cNvSpPr/>
          <p:nvPr/>
        </p:nvSpPr>
        <p:spPr>
          <a:xfrm>
            <a:off x="10953096" y="8075516"/>
            <a:ext cx="1368029" cy="362217"/>
          </a:xfrm>
          <a:custGeom>
            <a:avLst/>
            <a:gdLst/>
            <a:ahLst/>
            <a:cxnLst/>
            <a:rect l="l" t="t" r="r" b="b"/>
            <a:pathLst>
              <a:path w="1368029" h="362217">
                <a:moveTo>
                  <a:pt x="0" y="0"/>
                </a:moveTo>
                <a:lnTo>
                  <a:pt x="1368030" y="0"/>
                </a:lnTo>
                <a:lnTo>
                  <a:pt x="1368030" y="362217"/>
                </a:lnTo>
                <a:lnTo>
                  <a:pt x="0" y="36221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b="-25"/>
            </a:stretch>
          </a:blipFill>
        </p:spPr>
      </p:sp>
      <p:sp>
        <p:nvSpPr>
          <p:cNvPr id="81" name="Freeform 81" descr="https://www.sfdiabete.org/sites/www.sfdiabete.org/files/styles/actualites/public/images/actus/anses_ciqual.jpg?itok=NJT8d3E7"/>
          <p:cNvSpPr/>
          <p:nvPr/>
        </p:nvSpPr>
        <p:spPr>
          <a:xfrm>
            <a:off x="9929442" y="7088235"/>
            <a:ext cx="1821657" cy="809625"/>
          </a:xfrm>
          <a:custGeom>
            <a:avLst/>
            <a:gdLst/>
            <a:ahLst/>
            <a:cxnLst/>
            <a:rect l="l" t="t" r="r" b="b"/>
            <a:pathLst>
              <a:path w="1821657" h="809625">
                <a:moveTo>
                  <a:pt x="0" y="0"/>
                </a:moveTo>
                <a:lnTo>
                  <a:pt x="1821656" y="0"/>
                </a:lnTo>
                <a:lnTo>
                  <a:pt x="1821656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23763" b="-24472"/>
            </a:stretch>
          </a:blipFill>
        </p:spPr>
      </p:sp>
      <p:grpSp>
        <p:nvGrpSpPr>
          <p:cNvPr id="82" name="Group 82"/>
          <p:cNvGrpSpPr/>
          <p:nvPr/>
        </p:nvGrpSpPr>
        <p:grpSpPr>
          <a:xfrm>
            <a:off x="9785333" y="8937218"/>
            <a:ext cx="5352446" cy="935444"/>
            <a:chOff x="0" y="0"/>
            <a:chExt cx="7136595" cy="1247259"/>
          </a:xfrm>
        </p:grpSpPr>
        <p:sp>
          <p:nvSpPr>
            <p:cNvPr id="83" name="Freeform 83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7136595" cy="1294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 spc="-12">
                  <a:solidFill>
                    <a:srgbClr val="31859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13558024" y="9213150"/>
            <a:ext cx="143421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Newletters</a:t>
            </a:r>
          </a:p>
        </p:txBody>
      </p:sp>
      <p:sp>
        <p:nvSpPr>
          <p:cNvPr id="87" name="Freeform 87" descr="https://lecancer.fr/wp-content/themes/lecancer/assets/img/logo-lecancer-v2.png"/>
          <p:cNvSpPr/>
          <p:nvPr/>
        </p:nvSpPr>
        <p:spPr>
          <a:xfrm>
            <a:off x="9912110" y="9062833"/>
            <a:ext cx="820763" cy="227105"/>
          </a:xfrm>
          <a:custGeom>
            <a:avLst/>
            <a:gdLst/>
            <a:ahLst/>
            <a:cxnLst/>
            <a:rect l="l" t="t" r="r" b="b"/>
            <a:pathLst>
              <a:path w="820763" h="227105">
                <a:moveTo>
                  <a:pt x="0" y="0"/>
                </a:moveTo>
                <a:lnTo>
                  <a:pt x="820763" y="0"/>
                </a:lnTo>
                <a:lnTo>
                  <a:pt x="820763" y="227105"/>
                </a:lnTo>
                <a:lnTo>
                  <a:pt x="0" y="22710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1456"/>
            </a:stretch>
          </a:blipFill>
        </p:spPr>
      </p:sp>
      <p:sp>
        <p:nvSpPr>
          <p:cNvPr id="88" name="Freeform 88" descr="100% DIGITAL"/>
          <p:cNvSpPr/>
          <p:nvPr/>
        </p:nvSpPr>
        <p:spPr>
          <a:xfrm>
            <a:off x="9828277" y="9289934"/>
            <a:ext cx="1353906" cy="502671"/>
          </a:xfrm>
          <a:custGeom>
            <a:avLst/>
            <a:gdLst/>
            <a:ahLst/>
            <a:cxnLst/>
            <a:rect l="l" t="t" r="r" b="b"/>
            <a:pathLst>
              <a:path w="1353906" h="502671">
                <a:moveTo>
                  <a:pt x="0" y="0"/>
                </a:moveTo>
                <a:lnTo>
                  <a:pt x="1353906" y="0"/>
                </a:lnTo>
                <a:lnTo>
                  <a:pt x="1353906" y="502671"/>
                </a:lnTo>
                <a:lnTo>
                  <a:pt x="0" y="50267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89" name="Freeform 89" descr="SFSPO LIVE – SFSPO"/>
          <p:cNvSpPr/>
          <p:nvPr/>
        </p:nvSpPr>
        <p:spPr>
          <a:xfrm>
            <a:off x="11232556" y="9036294"/>
            <a:ext cx="989090" cy="411012"/>
          </a:xfrm>
          <a:custGeom>
            <a:avLst/>
            <a:gdLst/>
            <a:ahLst/>
            <a:cxnLst/>
            <a:rect l="l" t="t" r="r" b="b"/>
            <a:pathLst>
              <a:path w="989090" h="411012">
                <a:moveTo>
                  <a:pt x="0" y="0"/>
                </a:moveTo>
                <a:lnTo>
                  <a:pt x="989090" y="0"/>
                </a:lnTo>
                <a:lnTo>
                  <a:pt x="989090" y="411012"/>
                </a:lnTo>
                <a:lnTo>
                  <a:pt x="0" y="41101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r="-108"/>
            </a:stretch>
          </a:blipFill>
        </p:spPr>
      </p:sp>
      <p:sp>
        <p:nvSpPr>
          <p:cNvPr id="90" name="TextBox 90"/>
          <p:cNvSpPr txBox="1"/>
          <p:nvPr/>
        </p:nvSpPr>
        <p:spPr>
          <a:xfrm>
            <a:off x="11874936" y="9142763"/>
            <a:ext cx="955880" cy="18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-7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LIVE</a:t>
            </a:r>
          </a:p>
        </p:txBody>
      </p:sp>
      <p:sp>
        <p:nvSpPr>
          <p:cNvPr id="91" name="Freeform 91" descr="Télécharger Nota Bene Cancer (articles scientifiques) pour iPhone / iPad  sur l'App Store (Medecine)"/>
          <p:cNvSpPr/>
          <p:nvPr/>
        </p:nvSpPr>
        <p:spPr>
          <a:xfrm>
            <a:off x="12321122" y="9046148"/>
            <a:ext cx="920970" cy="390525"/>
          </a:xfrm>
          <a:custGeom>
            <a:avLst/>
            <a:gdLst/>
            <a:ahLst/>
            <a:cxnLst/>
            <a:rect l="l" t="t" r="r" b="b"/>
            <a:pathLst>
              <a:path w="920970" h="390525">
                <a:moveTo>
                  <a:pt x="0" y="0"/>
                </a:moveTo>
                <a:lnTo>
                  <a:pt x="920970" y="0"/>
                </a:lnTo>
                <a:lnTo>
                  <a:pt x="920970" y="390525"/>
                </a:lnTo>
                <a:lnTo>
                  <a:pt x="0" y="3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89484" b="-229589"/>
            </a:stretch>
          </a:blipFill>
        </p:spPr>
      </p:sp>
      <p:sp>
        <p:nvSpPr>
          <p:cNvPr id="92" name="Freeform 92" descr="Réseau NACRe | Fondation ARC pour la recherche sur le cancer"/>
          <p:cNvSpPr/>
          <p:nvPr/>
        </p:nvSpPr>
        <p:spPr>
          <a:xfrm>
            <a:off x="11809879" y="9516753"/>
            <a:ext cx="823530" cy="305247"/>
          </a:xfrm>
          <a:custGeom>
            <a:avLst/>
            <a:gdLst/>
            <a:ahLst/>
            <a:cxnLst/>
            <a:rect l="l" t="t" r="r" b="b"/>
            <a:pathLst>
              <a:path w="823530" h="305247">
                <a:moveTo>
                  <a:pt x="0" y="0"/>
                </a:moveTo>
                <a:lnTo>
                  <a:pt x="823530" y="0"/>
                </a:lnTo>
                <a:lnTo>
                  <a:pt x="823530" y="305247"/>
                </a:lnTo>
                <a:lnTo>
                  <a:pt x="0" y="305247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r="-362"/>
            </a:stretch>
          </a:blipFill>
        </p:spPr>
      </p:sp>
      <p:sp>
        <p:nvSpPr>
          <p:cNvPr id="93" name="Freeform 93" descr="https://crediblemeds.org/files/1714/0173/0956/newlogo.png"/>
          <p:cNvSpPr/>
          <p:nvPr/>
        </p:nvSpPr>
        <p:spPr>
          <a:xfrm>
            <a:off x="3204630" y="9370866"/>
            <a:ext cx="717671" cy="435729"/>
          </a:xfrm>
          <a:custGeom>
            <a:avLst/>
            <a:gdLst/>
            <a:ahLst/>
            <a:cxnLst/>
            <a:rect l="l" t="t" r="r" b="b"/>
            <a:pathLst>
              <a:path w="717671" h="435729">
                <a:moveTo>
                  <a:pt x="0" y="0"/>
                </a:moveTo>
                <a:lnTo>
                  <a:pt x="717671" y="0"/>
                </a:lnTo>
                <a:lnTo>
                  <a:pt x="717671" y="435729"/>
                </a:lnTo>
                <a:lnTo>
                  <a:pt x="0" y="43572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b="-255"/>
            </a:stretch>
          </a:blipFill>
        </p:spPr>
      </p:sp>
      <p:grpSp>
        <p:nvGrpSpPr>
          <p:cNvPr id="94" name="Group 94"/>
          <p:cNvGrpSpPr/>
          <p:nvPr/>
        </p:nvGrpSpPr>
        <p:grpSpPr>
          <a:xfrm>
            <a:off x="5457812" y="5096882"/>
            <a:ext cx="5352446" cy="935444"/>
            <a:chOff x="0" y="0"/>
            <a:chExt cx="7136595" cy="1247259"/>
          </a:xfrm>
        </p:grpSpPr>
        <p:sp>
          <p:nvSpPr>
            <p:cNvPr id="95" name="Freeform 95"/>
            <p:cNvSpPr/>
            <p:nvPr/>
          </p:nvSpPr>
          <p:spPr>
            <a:xfrm>
              <a:off x="6350" y="6350"/>
              <a:ext cx="7123938" cy="1234567"/>
            </a:xfrm>
            <a:custGeom>
              <a:avLst/>
              <a:gdLst/>
              <a:ahLst/>
              <a:cxnLst/>
              <a:rect l="l" t="t" r="r" b="b"/>
              <a:pathLst>
                <a:path w="7123938" h="1234567">
                  <a:moveTo>
                    <a:pt x="0" y="0"/>
                  </a:moveTo>
                  <a:lnTo>
                    <a:pt x="7123938" y="0"/>
                  </a:lnTo>
                  <a:lnTo>
                    <a:pt x="7123938" y="1234567"/>
                  </a:lnTo>
                  <a:lnTo>
                    <a:pt x="0" y="1234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7136638" cy="1247267"/>
            </a:xfrm>
            <a:custGeom>
              <a:avLst/>
              <a:gdLst/>
              <a:ahLst/>
              <a:cxnLst/>
              <a:rect l="l" t="t" r="r" b="b"/>
              <a:pathLst>
                <a:path w="7136638" h="1247267">
                  <a:moveTo>
                    <a:pt x="6350" y="0"/>
                  </a:moveTo>
                  <a:lnTo>
                    <a:pt x="7130288" y="0"/>
                  </a:lnTo>
                  <a:cubicBezTo>
                    <a:pt x="7133844" y="0"/>
                    <a:pt x="7136638" y="2794"/>
                    <a:pt x="7136638" y="6350"/>
                  </a:cubicBezTo>
                  <a:lnTo>
                    <a:pt x="7136638" y="1240917"/>
                  </a:lnTo>
                  <a:cubicBezTo>
                    <a:pt x="7136638" y="1244473"/>
                    <a:pt x="7133844" y="1247267"/>
                    <a:pt x="7130288" y="1247267"/>
                  </a:cubicBezTo>
                  <a:lnTo>
                    <a:pt x="6350" y="1247267"/>
                  </a:lnTo>
                  <a:cubicBezTo>
                    <a:pt x="2794" y="1247267"/>
                    <a:pt x="0" y="1244473"/>
                    <a:pt x="0" y="12409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40917"/>
                  </a:lnTo>
                  <a:lnTo>
                    <a:pt x="6350" y="1240917"/>
                  </a:lnTo>
                  <a:lnTo>
                    <a:pt x="6350" y="1234567"/>
                  </a:lnTo>
                  <a:lnTo>
                    <a:pt x="7130288" y="1234567"/>
                  </a:lnTo>
                  <a:lnTo>
                    <a:pt x="7130288" y="1240917"/>
                  </a:lnTo>
                  <a:lnTo>
                    <a:pt x="7123938" y="1240917"/>
                  </a:lnTo>
                  <a:lnTo>
                    <a:pt x="7123938" y="6350"/>
                  </a:lnTo>
                  <a:lnTo>
                    <a:pt x="7130288" y="6350"/>
                  </a:lnTo>
                  <a:lnTo>
                    <a:pt x="713028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id="97" name="TextBox 97"/>
          <p:cNvSpPr txBox="1"/>
          <p:nvPr/>
        </p:nvSpPr>
        <p:spPr>
          <a:xfrm>
            <a:off x="8507319" y="5208019"/>
            <a:ext cx="213508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Gestion des</a:t>
            </a:r>
          </a:p>
          <a:p>
            <a:pPr algn="r">
              <a:lnSpc>
                <a:spcPts val="2520"/>
              </a:lnSpc>
            </a:pPr>
            <a:r>
              <a:rPr lang="en-US" sz="2100" b="1" spc="-12">
                <a:solidFill>
                  <a:srgbClr val="31859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Effets indésirables</a:t>
            </a:r>
          </a:p>
        </p:txBody>
      </p:sp>
      <p:sp>
        <p:nvSpPr>
          <p:cNvPr id="98" name="Freeform 98" descr="OncoClic"/>
          <p:cNvSpPr/>
          <p:nvPr/>
        </p:nvSpPr>
        <p:spPr>
          <a:xfrm>
            <a:off x="5616569" y="5237187"/>
            <a:ext cx="1198695" cy="295679"/>
          </a:xfrm>
          <a:custGeom>
            <a:avLst/>
            <a:gdLst/>
            <a:ahLst/>
            <a:cxnLst/>
            <a:rect l="l" t="t" r="r" b="b"/>
            <a:pathLst>
              <a:path w="1198695" h="295679">
                <a:moveTo>
                  <a:pt x="0" y="0"/>
                </a:moveTo>
                <a:lnTo>
                  <a:pt x="1198695" y="0"/>
                </a:lnTo>
                <a:lnTo>
                  <a:pt x="1198695" y="295679"/>
                </a:lnTo>
                <a:lnTo>
                  <a:pt x="0" y="29567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r="-766"/>
            </a:stretch>
          </a:blipFill>
        </p:spPr>
      </p:sp>
      <p:sp>
        <p:nvSpPr>
          <p:cNvPr id="99" name="Freeform 99" descr="https://roche-h.assetsadobe2.com/is/image/content/dam/hcp-portals/france/images/nos-services/application-thecitox/header-application-thecitox.jpg?$HCPNext$&amp;wid=1280"/>
          <p:cNvSpPr/>
          <p:nvPr/>
        </p:nvSpPr>
        <p:spPr>
          <a:xfrm>
            <a:off x="5726835" y="5640826"/>
            <a:ext cx="1145850" cy="273930"/>
          </a:xfrm>
          <a:custGeom>
            <a:avLst/>
            <a:gdLst/>
            <a:ahLst/>
            <a:cxnLst/>
            <a:rect l="l" t="t" r="r" b="b"/>
            <a:pathLst>
              <a:path w="1145850" h="273930">
                <a:moveTo>
                  <a:pt x="0" y="0"/>
                </a:moveTo>
                <a:lnTo>
                  <a:pt x="1145850" y="0"/>
                </a:lnTo>
                <a:lnTo>
                  <a:pt x="1145850" y="273930"/>
                </a:lnTo>
                <a:lnTo>
                  <a:pt x="0" y="27393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b="-28"/>
            </a:stretch>
          </a:blipFill>
        </p:spPr>
      </p:sp>
      <p:sp>
        <p:nvSpPr>
          <p:cNvPr id="100" name="Freeform 100" descr="Télécharger Side Onco Skin pour iPhone / iPad sur l'App Store (Medecine)"/>
          <p:cNvSpPr/>
          <p:nvPr/>
        </p:nvSpPr>
        <p:spPr>
          <a:xfrm>
            <a:off x="7187010" y="5111751"/>
            <a:ext cx="535364" cy="535364"/>
          </a:xfrm>
          <a:custGeom>
            <a:avLst/>
            <a:gdLst/>
            <a:ahLst/>
            <a:cxnLst/>
            <a:rect l="l" t="t" r="r" b="b"/>
            <a:pathLst>
              <a:path w="535364" h="535364">
                <a:moveTo>
                  <a:pt x="0" y="0"/>
                </a:moveTo>
                <a:lnTo>
                  <a:pt x="535364" y="0"/>
                </a:lnTo>
                <a:lnTo>
                  <a:pt x="535364" y="535364"/>
                </a:lnTo>
                <a:lnTo>
                  <a:pt x="0" y="5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8188155" y="5169490"/>
            <a:ext cx="484604" cy="484604"/>
          </a:xfrm>
          <a:custGeom>
            <a:avLst/>
            <a:gdLst/>
            <a:ahLst/>
            <a:cxnLst/>
            <a:rect l="l" t="t" r="r" b="b"/>
            <a:pathLst>
              <a:path w="484604" h="484604">
                <a:moveTo>
                  <a:pt x="0" y="0"/>
                </a:moveTo>
                <a:lnTo>
                  <a:pt x="484604" y="0"/>
                </a:lnTo>
                <a:lnTo>
                  <a:pt x="484604" y="484604"/>
                </a:lnTo>
                <a:lnTo>
                  <a:pt x="0" y="484604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102" name="Freeform 102" descr="shisso"/>
          <p:cNvSpPr/>
          <p:nvPr/>
        </p:nvSpPr>
        <p:spPr>
          <a:xfrm>
            <a:off x="7429878" y="5682478"/>
            <a:ext cx="752111" cy="292988"/>
          </a:xfrm>
          <a:custGeom>
            <a:avLst/>
            <a:gdLst/>
            <a:ahLst/>
            <a:cxnLst/>
            <a:rect l="l" t="t" r="r" b="b"/>
            <a:pathLst>
              <a:path w="752111" h="292988">
                <a:moveTo>
                  <a:pt x="0" y="0"/>
                </a:moveTo>
                <a:lnTo>
                  <a:pt x="752111" y="0"/>
                </a:lnTo>
                <a:lnTo>
                  <a:pt x="752111" y="292988"/>
                </a:lnTo>
                <a:lnTo>
                  <a:pt x="0" y="292988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b="-449"/>
            </a:stretch>
          </a:blipFill>
        </p:spPr>
      </p:sp>
      <p:sp>
        <p:nvSpPr>
          <p:cNvPr id="103" name="Freeform 103" descr="Liverpool University HIV/HEP/Cancer Drug Interactions"/>
          <p:cNvSpPr/>
          <p:nvPr/>
        </p:nvSpPr>
        <p:spPr>
          <a:xfrm>
            <a:off x="4141710" y="9018837"/>
            <a:ext cx="1325033" cy="375651"/>
          </a:xfrm>
          <a:custGeom>
            <a:avLst/>
            <a:gdLst/>
            <a:ahLst/>
            <a:cxnLst/>
            <a:rect l="l" t="t" r="r" b="b"/>
            <a:pathLst>
              <a:path w="1325033" h="375651">
                <a:moveTo>
                  <a:pt x="0" y="0"/>
                </a:moveTo>
                <a:lnTo>
                  <a:pt x="1325033" y="0"/>
                </a:lnTo>
                <a:lnTo>
                  <a:pt x="1325033" y="375651"/>
                </a:lnTo>
                <a:lnTo>
                  <a:pt x="0" y="375651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b="-35067"/>
            </a:stretch>
          </a:blipFill>
        </p:spPr>
      </p:sp>
      <p:sp>
        <p:nvSpPr>
          <p:cNvPr id="104" name="TextBox 104"/>
          <p:cNvSpPr txBox="1"/>
          <p:nvPr/>
        </p:nvSpPr>
        <p:spPr>
          <a:xfrm>
            <a:off x="15137779" y="10020385"/>
            <a:ext cx="1433472" cy="26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31859C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D’après MFO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708735" y="2178324"/>
            <a:ext cx="773280" cy="664537"/>
            <a:chOff x="0" y="0"/>
            <a:chExt cx="812800" cy="6985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07" name="TextBox 107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8" name="TextBox 108"/>
          <p:cNvSpPr txBox="1"/>
          <p:nvPr/>
        </p:nvSpPr>
        <p:spPr>
          <a:xfrm>
            <a:off x="1659531" y="1643604"/>
            <a:ext cx="5770347" cy="122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5"/>
              </a:lnSpc>
            </a:pPr>
            <a:r>
              <a:rPr lang="en-US" sz="4899" b="1" spc="-29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outils au comptoir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5613156" y="6126685"/>
            <a:ext cx="2401136" cy="187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7"/>
              </a:lnSpc>
              <a:spcBef>
                <a:spcPct val="0"/>
              </a:spcBef>
            </a:pPr>
            <a:r>
              <a:rPr lang="en-US" sz="3022" b="1" spc="-18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Place de la télé-expertise dans certaines régions ++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08735" y="2178324"/>
            <a:ext cx="773280" cy="664537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82015" y="5719793"/>
            <a:ext cx="7962524" cy="4567207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 descr="Cancer iChart – Applications sur Google Play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6"/>
              <a:stretch>
                <a:fillRect l="-14085" r="-1408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80752" y="3590460"/>
            <a:ext cx="8656854" cy="1553040"/>
            <a:chOff x="0" y="0"/>
            <a:chExt cx="6350000" cy="1139190"/>
          </a:xfrm>
        </p:grpSpPr>
        <p:sp>
          <p:nvSpPr>
            <p:cNvPr id="17" name="Freeform 17" descr="Application Thécitox"/>
            <p:cNvSpPr/>
            <p:nvPr/>
          </p:nvSpPr>
          <p:spPr>
            <a:xfrm>
              <a:off x="0" y="0"/>
              <a:ext cx="6350000" cy="1139190"/>
            </a:xfrm>
            <a:custGeom>
              <a:avLst/>
              <a:gdLst/>
              <a:ahLst/>
              <a:cxnLst/>
              <a:rect l="l" t="t" r="r" b="b"/>
              <a:pathLst>
                <a:path w="6350000" h="1139190">
                  <a:moveTo>
                    <a:pt x="6350000" y="0"/>
                  </a:moveTo>
                  <a:lnTo>
                    <a:pt x="6350000" y="1139190"/>
                  </a:lnTo>
                  <a:lnTo>
                    <a:pt x="1059561" y="1138047"/>
                  </a:lnTo>
                  <a:cubicBezTo>
                    <a:pt x="316992" y="1130173"/>
                    <a:pt x="0" y="744220"/>
                    <a:pt x="0" y="257048"/>
                  </a:cubicBez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7"/>
              <a:stretch>
                <a:fillRect t="-28152" b="-5141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460345" y="4550337"/>
            <a:ext cx="6770255" cy="5736663"/>
            <a:chOff x="0" y="0"/>
            <a:chExt cx="19050000" cy="16141700"/>
          </a:xfrm>
        </p:grpSpPr>
        <p:sp>
          <p:nvSpPr>
            <p:cNvPr id="19" name="Freeform 19" descr="Download Side Onco Skin Free for Android - Side Onco Skin APK Download -  STEPrimo.com"/>
            <p:cNvSpPr/>
            <p:nvPr/>
          </p:nvSpPr>
          <p:spPr>
            <a:xfrm>
              <a:off x="367919" y="327025"/>
              <a:ext cx="18314288" cy="10660888"/>
            </a:xfrm>
            <a:custGeom>
              <a:avLst/>
              <a:gdLst/>
              <a:ahLst/>
              <a:cxnLst/>
              <a:rect l="l" t="t" r="r" b="b"/>
              <a:pathLst>
                <a:path w="18314288" h="10660888">
                  <a:moveTo>
                    <a:pt x="18314162" y="10660888"/>
                  </a:moveTo>
                  <a:lnTo>
                    <a:pt x="0" y="10660888"/>
                  </a:lnTo>
                  <a:lnTo>
                    <a:pt x="0" y="0"/>
                  </a:lnTo>
                  <a:lnTo>
                    <a:pt x="18314288" y="0"/>
                  </a:lnTo>
                  <a:lnTo>
                    <a:pt x="18314288" y="10660888"/>
                  </a:lnTo>
                  <a:close/>
                </a:path>
              </a:pathLst>
            </a:custGeom>
            <a:blipFill>
              <a:blip r:embed="rId8"/>
              <a:stretch>
                <a:fillRect l="-1910" t="-3365" r="-2143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6141700"/>
            </a:xfrm>
            <a:custGeom>
              <a:avLst/>
              <a:gdLst/>
              <a:ahLst/>
              <a:cxnLst/>
              <a:rect l="l" t="t" r="r" b="b"/>
              <a:pathLst>
                <a:path w="19050000" h="16141700">
                  <a:moveTo>
                    <a:pt x="19050000" y="16141700"/>
                  </a:moveTo>
                  <a:lnTo>
                    <a:pt x="0" y="161417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6141700"/>
                  </a:lnTo>
                  <a:close/>
                </a:path>
              </a:pathLst>
            </a:custGeom>
            <a:blipFill>
              <a:blip r:embed="rId9"/>
              <a:stretch>
                <a:fillRect t="-9" b="-9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9531" y="1785969"/>
            <a:ext cx="7484469" cy="105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4200" b="1" spc="-25">
                <a:solidFill>
                  <a:srgbClr val="00A18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 applications disponibles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56535">
            <a:off x="4450222" y="5145815"/>
            <a:ext cx="4311680" cy="4192361"/>
            <a:chOff x="0" y="0"/>
            <a:chExt cx="5748907" cy="55898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8909" cy="5589778"/>
            </a:xfrm>
            <a:custGeom>
              <a:avLst/>
              <a:gdLst/>
              <a:ahLst/>
              <a:cxnLst/>
              <a:rect l="l" t="t" r="r" b="b"/>
              <a:pathLst>
                <a:path w="5748909" h="5589778">
                  <a:moveTo>
                    <a:pt x="0" y="2794889"/>
                  </a:moveTo>
                  <a:cubicBezTo>
                    <a:pt x="0" y="1250823"/>
                    <a:pt x="1287399" y="0"/>
                    <a:pt x="2874391" y="0"/>
                  </a:cubicBezTo>
                  <a:lnTo>
                    <a:pt x="2874391" y="16891"/>
                  </a:lnTo>
                  <a:lnTo>
                    <a:pt x="2874391" y="0"/>
                  </a:lnTo>
                  <a:cubicBezTo>
                    <a:pt x="4461510" y="0"/>
                    <a:pt x="5748909" y="1250823"/>
                    <a:pt x="5748909" y="2794889"/>
                  </a:cubicBezTo>
                  <a:lnTo>
                    <a:pt x="5732018" y="2794889"/>
                  </a:lnTo>
                  <a:lnTo>
                    <a:pt x="5748909" y="2794889"/>
                  </a:lnTo>
                  <a:cubicBezTo>
                    <a:pt x="5748909" y="4338955"/>
                    <a:pt x="4461510" y="5589778"/>
                    <a:pt x="2874518" y="5589778"/>
                  </a:cubicBezTo>
                  <a:lnTo>
                    <a:pt x="2874518" y="5572887"/>
                  </a:lnTo>
                  <a:lnTo>
                    <a:pt x="2874518" y="5589778"/>
                  </a:lnTo>
                  <a:cubicBezTo>
                    <a:pt x="1287399" y="5589778"/>
                    <a:pt x="0" y="4338955"/>
                    <a:pt x="0" y="2794889"/>
                  </a:cubicBezTo>
                  <a:lnTo>
                    <a:pt x="16891" y="2794889"/>
                  </a:lnTo>
                  <a:lnTo>
                    <a:pt x="33909" y="2794889"/>
                  </a:lnTo>
                  <a:lnTo>
                    <a:pt x="16891" y="2794889"/>
                  </a:lnTo>
                  <a:lnTo>
                    <a:pt x="0" y="2794889"/>
                  </a:lnTo>
                  <a:moveTo>
                    <a:pt x="33909" y="2794889"/>
                  </a:moveTo>
                  <a:cubicBezTo>
                    <a:pt x="33909" y="2804287"/>
                    <a:pt x="26289" y="2811780"/>
                    <a:pt x="17018" y="2811780"/>
                  </a:cubicBezTo>
                  <a:cubicBezTo>
                    <a:pt x="7747" y="2811780"/>
                    <a:pt x="0" y="2804287"/>
                    <a:pt x="0" y="2794889"/>
                  </a:cubicBezTo>
                  <a:cubicBezTo>
                    <a:pt x="0" y="2785491"/>
                    <a:pt x="7620" y="2777998"/>
                    <a:pt x="16891" y="2777998"/>
                  </a:cubicBezTo>
                  <a:cubicBezTo>
                    <a:pt x="26162" y="2777998"/>
                    <a:pt x="33782" y="2785618"/>
                    <a:pt x="33782" y="2794889"/>
                  </a:cubicBezTo>
                  <a:cubicBezTo>
                    <a:pt x="33782" y="4319270"/>
                    <a:pt x="1305052" y="5555869"/>
                    <a:pt x="2874391" y="5555869"/>
                  </a:cubicBezTo>
                  <a:cubicBezTo>
                    <a:pt x="4443730" y="5555869"/>
                    <a:pt x="5715000" y="4319397"/>
                    <a:pt x="5715000" y="2794889"/>
                  </a:cubicBezTo>
                  <a:cubicBezTo>
                    <a:pt x="5715000" y="1270381"/>
                    <a:pt x="4443730" y="33909"/>
                    <a:pt x="2874391" y="33909"/>
                  </a:cubicBezTo>
                  <a:lnTo>
                    <a:pt x="2874391" y="16891"/>
                  </a:lnTo>
                  <a:lnTo>
                    <a:pt x="2874391" y="33909"/>
                  </a:lnTo>
                  <a:cubicBezTo>
                    <a:pt x="1305179" y="33909"/>
                    <a:pt x="33909" y="1270508"/>
                    <a:pt x="33909" y="2794889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6374" y="734235"/>
            <a:ext cx="1731626" cy="1077757"/>
            <a:chOff x="0" y="0"/>
            <a:chExt cx="2308835" cy="1437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8860" cy="1437005"/>
            </a:xfrm>
            <a:custGeom>
              <a:avLst/>
              <a:gdLst/>
              <a:ahLst/>
              <a:cxnLst/>
              <a:rect l="l" t="t" r="r" b="b"/>
              <a:pathLst>
                <a:path w="2308860" h="1437005">
                  <a:moveTo>
                    <a:pt x="0" y="0"/>
                  </a:moveTo>
                  <a:lnTo>
                    <a:pt x="0" y="1437005"/>
                  </a:lnTo>
                  <a:lnTo>
                    <a:pt x="2308860" y="1437005"/>
                  </a:lnTo>
                  <a:lnTo>
                    <a:pt x="2308860" y="0"/>
                  </a:lnTo>
                  <a:close/>
                </a:path>
              </a:pathLst>
            </a:custGeom>
            <a:blipFill>
              <a:blip r:embed="rId4"/>
              <a:stretch>
                <a:fillRect t="-67" r="1" b="-6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6230600" y="9298463"/>
            <a:ext cx="1265267" cy="526952"/>
            <a:chOff x="0" y="0"/>
            <a:chExt cx="1687022" cy="7026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87068" cy="702564"/>
            </a:xfrm>
            <a:custGeom>
              <a:avLst/>
              <a:gdLst/>
              <a:ahLst/>
              <a:cxnLst/>
              <a:rect l="l" t="t" r="r" b="b"/>
              <a:pathLst>
                <a:path w="1687068" h="702564">
                  <a:moveTo>
                    <a:pt x="0" y="0"/>
                  </a:moveTo>
                  <a:lnTo>
                    <a:pt x="0" y="702564"/>
                  </a:lnTo>
                  <a:lnTo>
                    <a:pt x="1687068" y="702564"/>
                  </a:lnTo>
                  <a:lnTo>
                    <a:pt x="1687068" y="0"/>
                  </a:lnTo>
                  <a:close/>
                </a:path>
              </a:pathLst>
            </a:custGeom>
            <a:blipFill>
              <a:blip r:embed="rId5"/>
              <a:stretch>
                <a:fillRect t="-38" r="2" b="-4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704299">
            <a:off x="6372503" y="2511040"/>
            <a:ext cx="4311680" cy="4215377"/>
            <a:chOff x="0" y="0"/>
            <a:chExt cx="5748907" cy="56205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48909" cy="5620512"/>
            </a:xfrm>
            <a:custGeom>
              <a:avLst/>
              <a:gdLst/>
              <a:ahLst/>
              <a:cxnLst/>
              <a:rect l="l" t="t" r="r" b="b"/>
              <a:pathLst>
                <a:path w="5748909" h="5620512">
                  <a:moveTo>
                    <a:pt x="0" y="2810256"/>
                  </a:moveTo>
                  <a:cubicBezTo>
                    <a:pt x="0" y="1257808"/>
                    <a:pt x="1287272" y="0"/>
                    <a:pt x="2874391" y="0"/>
                  </a:cubicBezTo>
                  <a:lnTo>
                    <a:pt x="2874391" y="16891"/>
                  </a:lnTo>
                  <a:lnTo>
                    <a:pt x="2874391" y="0"/>
                  </a:lnTo>
                  <a:cubicBezTo>
                    <a:pt x="4461637" y="0"/>
                    <a:pt x="5748909" y="1257808"/>
                    <a:pt x="5748909" y="2810256"/>
                  </a:cubicBezTo>
                  <a:lnTo>
                    <a:pt x="5732018" y="2810256"/>
                  </a:lnTo>
                  <a:lnTo>
                    <a:pt x="5748909" y="2810256"/>
                  </a:lnTo>
                  <a:cubicBezTo>
                    <a:pt x="5748909" y="4362704"/>
                    <a:pt x="4461637" y="5620512"/>
                    <a:pt x="2874518" y="5620512"/>
                  </a:cubicBezTo>
                  <a:lnTo>
                    <a:pt x="2874518" y="5603621"/>
                  </a:lnTo>
                  <a:lnTo>
                    <a:pt x="2874518" y="5620512"/>
                  </a:lnTo>
                  <a:cubicBezTo>
                    <a:pt x="1287272" y="5620512"/>
                    <a:pt x="0" y="4362704"/>
                    <a:pt x="0" y="2810256"/>
                  </a:cubicBezTo>
                  <a:lnTo>
                    <a:pt x="16891" y="2810256"/>
                  </a:lnTo>
                  <a:lnTo>
                    <a:pt x="33909" y="2810256"/>
                  </a:lnTo>
                  <a:lnTo>
                    <a:pt x="16891" y="2810256"/>
                  </a:lnTo>
                  <a:lnTo>
                    <a:pt x="0" y="2810256"/>
                  </a:lnTo>
                  <a:moveTo>
                    <a:pt x="33909" y="2810256"/>
                  </a:moveTo>
                  <a:cubicBezTo>
                    <a:pt x="33909" y="2819654"/>
                    <a:pt x="26289" y="2827147"/>
                    <a:pt x="17018" y="2827147"/>
                  </a:cubicBezTo>
                  <a:cubicBezTo>
                    <a:pt x="7747" y="2827147"/>
                    <a:pt x="0" y="2819654"/>
                    <a:pt x="0" y="2810256"/>
                  </a:cubicBezTo>
                  <a:cubicBezTo>
                    <a:pt x="0" y="2800858"/>
                    <a:pt x="7620" y="2793365"/>
                    <a:pt x="16891" y="2793365"/>
                  </a:cubicBezTo>
                  <a:cubicBezTo>
                    <a:pt x="26162" y="2793365"/>
                    <a:pt x="33782" y="2800985"/>
                    <a:pt x="33782" y="2810256"/>
                  </a:cubicBezTo>
                  <a:cubicBezTo>
                    <a:pt x="33782" y="4343273"/>
                    <a:pt x="1305179" y="5586603"/>
                    <a:pt x="2874391" y="5586603"/>
                  </a:cubicBezTo>
                  <a:cubicBezTo>
                    <a:pt x="4443603" y="5586603"/>
                    <a:pt x="5715000" y="4343273"/>
                    <a:pt x="5715000" y="2810256"/>
                  </a:cubicBezTo>
                  <a:cubicBezTo>
                    <a:pt x="5715000" y="1277239"/>
                    <a:pt x="4443603" y="33909"/>
                    <a:pt x="2874391" y="33909"/>
                  </a:cubicBezTo>
                  <a:lnTo>
                    <a:pt x="2874391" y="16891"/>
                  </a:lnTo>
                  <a:lnTo>
                    <a:pt x="2874391" y="33909"/>
                  </a:lnTo>
                  <a:cubicBezTo>
                    <a:pt x="1305306" y="33909"/>
                    <a:pt x="33909" y="1277239"/>
                    <a:pt x="33909" y="2810256"/>
                  </a:cubicBezTo>
                  <a:close/>
                </a:path>
              </a:pathLst>
            </a:custGeom>
            <a:solidFill>
              <a:srgbClr val="385D8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1856535">
            <a:off x="3874129" y="3328733"/>
            <a:ext cx="4311680" cy="4157192"/>
            <a:chOff x="0" y="0"/>
            <a:chExt cx="5748907" cy="55429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48909" cy="5543042"/>
            </a:xfrm>
            <a:custGeom>
              <a:avLst/>
              <a:gdLst/>
              <a:ahLst/>
              <a:cxnLst/>
              <a:rect l="l" t="t" r="r" b="b"/>
              <a:pathLst>
                <a:path w="5748909" h="5543042">
                  <a:moveTo>
                    <a:pt x="0" y="2771521"/>
                  </a:moveTo>
                  <a:cubicBezTo>
                    <a:pt x="0" y="1240282"/>
                    <a:pt x="1287526" y="0"/>
                    <a:pt x="2874391" y="0"/>
                  </a:cubicBezTo>
                  <a:lnTo>
                    <a:pt x="2874391" y="16891"/>
                  </a:lnTo>
                  <a:lnTo>
                    <a:pt x="2874391" y="0"/>
                  </a:lnTo>
                  <a:cubicBezTo>
                    <a:pt x="4461383" y="0"/>
                    <a:pt x="5748909" y="1240282"/>
                    <a:pt x="5748909" y="2771521"/>
                  </a:cubicBezTo>
                  <a:lnTo>
                    <a:pt x="5732018" y="2771521"/>
                  </a:lnTo>
                  <a:lnTo>
                    <a:pt x="5748909" y="2771521"/>
                  </a:lnTo>
                  <a:cubicBezTo>
                    <a:pt x="5748909" y="4302760"/>
                    <a:pt x="4461383" y="5543042"/>
                    <a:pt x="2874518" y="5543042"/>
                  </a:cubicBezTo>
                  <a:lnTo>
                    <a:pt x="2874518" y="5526151"/>
                  </a:lnTo>
                  <a:lnTo>
                    <a:pt x="2874518" y="5543042"/>
                  </a:lnTo>
                  <a:cubicBezTo>
                    <a:pt x="1287526" y="5542915"/>
                    <a:pt x="0" y="4302633"/>
                    <a:pt x="0" y="2771521"/>
                  </a:cubicBezTo>
                  <a:lnTo>
                    <a:pt x="16891" y="2771521"/>
                  </a:lnTo>
                  <a:lnTo>
                    <a:pt x="33909" y="2771521"/>
                  </a:lnTo>
                  <a:lnTo>
                    <a:pt x="16891" y="2771521"/>
                  </a:lnTo>
                  <a:lnTo>
                    <a:pt x="0" y="2771521"/>
                  </a:lnTo>
                  <a:moveTo>
                    <a:pt x="33909" y="2771521"/>
                  </a:moveTo>
                  <a:cubicBezTo>
                    <a:pt x="33909" y="2780919"/>
                    <a:pt x="26289" y="2788412"/>
                    <a:pt x="17018" y="2788412"/>
                  </a:cubicBezTo>
                  <a:cubicBezTo>
                    <a:pt x="7747" y="2788412"/>
                    <a:pt x="0" y="2780792"/>
                    <a:pt x="0" y="2771521"/>
                  </a:cubicBezTo>
                  <a:cubicBezTo>
                    <a:pt x="0" y="2762250"/>
                    <a:pt x="7620" y="2754630"/>
                    <a:pt x="16891" y="2754630"/>
                  </a:cubicBezTo>
                  <a:cubicBezTo>
                    <a:pt x="26162" y="2754630"/>
                    <a:pt x="33782" y="2762250"/>
                    <a:pt x="33782" y="2771521"/>
                  </a:cubicBezTo>
                  <a:cubicBezTo>
                    <a:pt x="33782" y="4282821"/>
                    <a:pt x="1304925" y="5509133"/>
                    <a:pt x="2874391" y="5509133"/>
                  </a:cubicBezTo>
                  <a:cubicBezTo>
                    <a:pt x="4443857" y="5509133"/>
                    <a:pt x="5715000" y="4282821"/>
                    <a:pt x="5715000" y="2771521"/>
                  </a:cubicBezTo>
                  <a:cubicBezTo>
                    <a:pt x="5715000" y="1260221"/>
                    <a:pt x="4443857" y="33909"/>
                    <a:pt x="2874391" y="33909"/>
                  </a:cubicBezTo>
                  <a:lnTo>
                    <a:pt x="2874391" y="16891"/>
                  </a:lnTo>
                  <a:lnTo>
                    <a:pt x="2874391" y="33909"/>
                  </a:lnTo>
                  <a:cubicBezTo>
                    <a:pt x="1305052" y="33909"/>
                    <a:pt x="33909" y="1260094"/>
                    <a:pt x="33909" y="2771521"/>
                  </a:cubicBezTo>
                  <a:close/>
                </a:path>
              </a:pathLst>
            </a:custGeom>
            <a:solidFill>
              <a:srgbClr val="00B05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1856535">
            <a:off x="7172689" y="4474795"/>
            <a:ext cx="4311680" cy="4192361"/>
            <a:chOff x="0" y="0"/>
            <a:chExt cx="5748907" cy="55898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48909" cy="5589778"/>
            </a:xfrm>
            <a:custGeom>
              <a:avLst/>
              <a:gdLst/>
              <a:ahLst/>
              <a:cxnLst/>
              <a:rect l="l" t="t" r="r" b="b"/>
              <a:pathLst>
                <a:path w="5748909" h="5589778">
                  <a:moveTo>
                    <a:pt x="0" y="2794889"/>
                  </a:moveTo>
                  <a:cubicBezTo>
                    <a:pt x="0" y="1250823"/>
                    <a:pt x="1287399" y="0"/>
                    <a:pt x="2874391" y="0"/>
                  </a:cubicBezTo>
                  <a:lnTo>
                    <a:pt x="2874391" y="16891"/>
                  </a:lnTo>
                  <a:lnTo>
                    <a:pt x="2874391" y="0"/>
                  </a:lnTo>
                  <a:cubicBezTo>
                    <a:pt x="4461510" y="0"/>
                    <a:pt x="5748909" y="1250823"/>
                    <a:pt x="5748909" y="2794889"/>
                  </a:cubicBezTo>
                  <a:lnTo>
                    <a:pt x="5732018" y="2794889"/>
                  </a:lnTo>
                  <a:lnTo>
                    <a:pt x="5748909" y="2794889"/>
                  </a:lnTo>
                  <a:cubicBezTo>
                    <a:pt x="5748909" y="4338955"/>
                    <a:pt x="4461510" y="5589778"/>
                    <a:pt x="2874518" y="5589778"/>
                  </a:cubicBezTo>
                  <a:lnTo>
                    <a:pt x="2874518" y="5572887"/>
                  </a:lnTo>
                  <a:lnTo>
                    <a:pt x="2874518" y="5589778"/>
                  </a:lnTo>
                  <a:cubicBezTo>
                    <a:pt x="1287399" y="5589778"/>
                    <a:pt x="0" y="4338955"/>
                    <a:pt x="0" y="2794889"/>
                  </a:cubicBezTo>
                  <a:lnTo>
                    <a:pt x="16891" y="2794889"/>
                  </a:lnTo>
                  <a:lnTo>
                    <a:pt x="33909" y="2794889"/>
                  </a:lnTo>
                  <a:lnTo>
                    <a:pt x="16891" y="2794889"/>
                  </a:lnTo>
                  <a:lnTo>
                    <a:pt x="0" y="2794889"/>
                  </a:lnTo>
                  <a:moveTo>
                    <a:pt x="33909" y="2794889"/>
                  </a:moveTo>
                  <a:cubicBezTo>
                    <a:pt x="33909" y="2804287"/>
                    <a:pt x="26289" y="2811780"/>
                    <a:pt x="17018" y="2811780"/>
                  </a:cubicBezTo>
                  <a:cubicBezTo>
                    <a:pt x="7747" y="2811780"/>
                    <a:pt x="0" y="2804287"/>
                    <a:pt x="0" y="2794889"/>
                  </a:cubicBezTo>
                  <a:cubicBezTo>
                    <a:pt x="0" y="2785491"/>
                    <a:pt x="7620" y="2777998"/>
                    <a:pt x="16891" y="2777998"/>
                  </a:cubicBezTo>
                  <a:cubicBezTo>
                    <a:pt x="26162" y="2777998"/>
                    <a:pt x="33782" y="2785618"/>
                    <a:pt x="33782" y="2794889"/>
                  </a:cubicBezTo>
                  <a:cubicBezTo>
                    <a:pt x="33782" y="4319270"/>
                    <a:pt x="1305052" y="5555869"/>
                    <a:pt x="2874391" y="5555869"/>
                  </a:cubicBezTo>
                  <a:cubicBezTo>
                    <a:pt x="4443730" y="5555869"/>
                    <a:pt x="5715000" y="4319397"/>
                    <a:pt x="5715000" y="2794889"/>
                  </a:cubicBezTo>
                  <a:cubicBezTo>
                    <a:pt x="5715000" y="1270381"/>
                    <a:pt x="4443730" y="33909"/>
                    <a:pt x="2874391" y="33909"/>
                  </a:cubicBezTo>
                  <a:lnTo>
                    <a:pt x="2874391" y="16891"/>
                  </a:lnTo>
                  <a:lnTo>
                    <a:pt x="2874391" y="33909"/>
                  </a:lnTo>
                  <a:cubicBezTo>
                    <a:pt x="1305179" y="33909"/>
                    <a:pt x="33909" y="1270508"/>
                    <a:pt x="33909" y="2794889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186557" y="2601848"/>
            <a:ext cx="2938625" cy="1348967"/>
            <a:chOff x="0" y="0"/>
            <a:chExt cx="3918167" cy="17986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18204" cy="1798638"/>
            </a:xfrm>
            <a:custGeom>
              <a:avLst/>
              <a:gdLst/>
              <a:ahLst/>
              <a:cxnLst/>
              <a:rect l="l" t="t" r="r" b="b"/>
              <a:pathLst>
                <a:path w="3918204" h="1798638">
                  <a:moveTo>
                    <a:pt x="0" y="0"/>
                  </a:moveTo>
                  <a:lnTo>
                    <a:pt x="3918204" y="0"/>
                  </a:lnTo>
                  <a:lnTo>
                    <a:pt x="3918204" y="1798638"/>
                  </a:lnTo>
                  <a:lnTo>
                    <a:pt x="0" y="1798638"/>
                  </a:lnTo>
                  <a:close/>
                </a:path>
              </a:pathLst>
            </a:custGeom>
            <a:solidFill>
              <a:srgbClr val="F2DCDB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1524" y="-1524"/>
              <a:ext cx="3921252" cy="1801687"/>
            </a:xfrm>
            <a:custGeom>
              <a:avLst/>
              <a:gdLst/>
              <a:ahLst/>
              <a:cxnLst/>
              <a:rect l="l" t="t" r="r" b="b"/>
              <a:pathLst>
                <a:path w="3921252" h="1801687">
                  <a:moveTo>
                    <a:pt x="1524" y="0"/>
                  </a:moveTo>
                  <a:lnTo>
                    <a:pt x="3919728" y="0"/>
                  </a:lnTo>
                  <a:cubicBezTo>
                    <a:pt x="3920617" y="0"/>
                    <a:pt x="3921252" y="762"/>
                    <a:pt x="3921252" y="1524"/>
                  </a:cubicBezTo>
                  <a:lnTo>
                    <a:pt x="3921252" y="1800162"/>
                  </a:lnTo>
                  <a:cubicBezTo>
                    <a:pt x="3921252" y="1801052"/>
                    <a:pt x="3920490" y="1801687"/>
                    <a:pt x="3919728" y="1801687"/>
                  </a:cubicBezTo>
                  <a:lnTo>
                    <a:pt x="1524" y="1801687"/>
                  </a:lnTo>
                  <a:cubicBezTo>
                    <a:pt x="635" y="1801687"/>
                    <a:pt x="0" y="1800924"/>
                    <a:pt x="0" y="1800162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237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1800162"/>
                  </a:lnTo>
                  <a:lnTo>
                    <a:pt x="1524" y="1800162"/>
                  </a:lnTo>
                  <a:lnTo>
                    <a:pt x="1524" y="1798452"/>
                  </a:lnTo>
                  <a:lnTo>
                    <a:pt x="3919728" y="1798452"/>
                  </a:lnTo>
                  <a:lnTo>
                    <a:pt x="3919728" y="1800162"/>
                  </a:lnTo>
                  <a:lnTo>
                    <a:pt x="3918204" y="1800162"/>
                  </a:lnTo>
                  <a:lnTo>
                    <a:pt x="3918204" y="1524"/>
                  </a:lnTo>
                  <a:lnTo>
                    <a:pt x="3919728" y="1524"/>
                  </a:lnTo>
                  <a:lnTo>
                    <a:pt x="3919728" y="3237"/>
                  </a:lnTo>
                  <a:lnTo>
                    <a:pt x="1524" y="3237"/>
                  </a:lnTo>
                  <a:close/>
                </a:path>
              </a:pathLst>
            </a:custGeom>
            <a:solidFill>
              <a:srgbClr val="3760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3918167" cy="188434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 spc="-2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Savoir-être</a:t>
              </a:r>
            </a:p>
            <a:p>
              <a:pPr algn="l">
                <a:lnSpc>
                  <a:spcPts val="3600"/>
                </a:lnSpc>
              </a:pPr>
              <a:r>
                <a:rPr lang="en-US" sz="3000" spc="-1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Dialogue singulier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57475" y="3994889"/>
            <a:ext cx="3127622" cy="1348967"/>
            <a:chOff x="0" y="0"/>
            <a:chExt cx="4170163" cy="17986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0127" cy="1798638"/>
            </a:xfrm>
            <a:custGeom>
              <a:avLst/>
              <a:gdLst/>
              <a:ahLst/>
              <a:cxnLst/>
              <a:rect l="l" t="t" r="r" b="b"/>
              <a:pathLst>
                <a:path w="4170127" h="1798638">
                  <a:moveTo>
                    <a:pt x="0" y="0"/>
                  </a:moveTo>
                  <a:lnTo>
                    <a:pt x="4170127" y="0"/>
                  </a:lnTo>
                  <a:lnTo>
                    <a:pt x="4170127" y="1798638"/>
                  </a:lnTo>
                  <a:lnTo>
                    <a:pt x="0" y="1798638"/>
                  </a:lnTo>
                  <a:close/>
                </a:path>
              </a:pathLst>
            </a:custGeom>
            <a:solidFill>
              <a:srgbClr val="DDD9C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1524" y="-1524"/>
              <a:ext cx="4173177" cy="1801687"/>
            </a:xfrm>
            <a:custGeom>
              <a:avLst/>
              <a:gdLst/>
              <a:ahLst/>
              <a:cxnLst/>
              <a:rect l="l" t="t" r="r" b="b"/>
              <a:pathLst>
                <a:path w="4173177" h="1801687">
                  <a:moveTo>
                    <a:pt x="1524" y="0"/>
                  </a:moveTo>
                  <a:lnTo>
                    <a:pt x="4171651" y="0"/>
                  </a:lnTo>
                  <a:cubicBezTo>
                    <a:pt x="4172542" y="0"/>
                    <a:pt x="4173177" y="762"/>
                    <a:pt x="4173177" y="1524"/>
                  </a:cubicBezTo>
                  <a:lnTo>
                    <a:pt x="4173177" y="1800162"/>
                  </a:lnTo>
                  <a:cubicBezTo>
                    <a:pt x="4173177" y="1801052"/>
                    <a:pt x="4172415" y="1801687"/>
                    <a:pt x="4171651" y="1801687"/>
                  </a:cubicBezTo>
                  <a:lnTo>
                    <a:pt x="1524" y="1801687"/>
                  </a:lnTo>
                  <a:cubicBezTo>
                    <a:pt x="635" y="1801687"/>
                    <a:pt x="0" y="1800924"/>
                    <a:pt x="0" y="1800162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237"/>
                  </a:moveTo>
                  <a:lnTo>
                    <a:pt x="1524" y="1524"/>
                  </a:lnTo>
                  <a:lnTo>
                    <a:pt x="3125" y="1524"/>
                  </a:lnTo>
                  <a:lnTo>
                    <a:pt x="3125" y="1800162"/>
                  </a:lnTo>
                  <a:lnTo>
                    <a:pt x="1524" y="1800162"/>
                  </a:lnTo>
                  <a:lnTo>
                    <a:pt x="1524" y="1798452"/>
                  </a:lnTo>
                  <a:lnTo>
                    <a:pt x="4171651" y="1798452"/>
                  </a:lnTo>
                  <a:lnTo>
                    <a:pt x="4171651" y="1800162"/>
                  </a:lnTo>
                  <a:lnTo>
                    <a:pt x="4170050" y="1800162"/>
                  </a:lnTo>
                  <a:lnTo>
                    <a:pt x="4170050" y="1524"/>
                  </a:lnTo>
                  <a:lnTo>
                    <a:pt x="4171651" y="1524"/>
                  </a:lnTo>
                  <a:lnTo>
                    <a:pt x="4171651" y="3237"/>
                  </a:lnTo>
                  <a:lnTo>
                    <a:pt x="1524" y="3237"/>
                  </a:lnTo>
                  <a:close/>
                </a:path>
              </a:pathLst>
            </a:custGeom>
            <a:solidFill>
              <a:srgbClr val="00B05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4170163" cy="188434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 spc="-2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Savoir-faire</a:t>
              </a:r>
            </a:p>
            <a:p>
              <a:pPr algn="l">
                <a:lnSpc>
                  <a:spcPts val="3600"/>
                </a:lnSpc>
              </a:pPr>
              <a:r>
                <a:rPr lang="en-US" sz="3000" spc="-1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Professionnalisme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987645" y="7005026"/>
            <a:ext cx="3955314" cy="1348967"/>
            <a:chOff x="0" y="0"/>
            <a:chExt cx="5273752" cy="17986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73802" cy="1798638"/>
            </a:xfrm>
            <a:custGeom>
              <a:avLst/>
              <a:gdLst/>
              <a:ahLst/>
              <a:cxnLst/>
              <a:rect l="l" t="t" r="r" b="b"/>
              <a:pathLst>
                <a:path w="5273802" h="1798638">
                  <a:moveTo>
                    <a:pt x="0" y="0"/>
                  </a:moveTo>
                  <a:lnTo>
                    <a:pt x="5273802" y="0"/>
                  </a:lnTo>
                  <a:lnTo>
                    <a:pt x="5273802" y="1798638"/>
                  </a:lnTo>
                  <a:lnTo>
                    <a:pt x="0" y="1798638"/>
                  </a:lnTo>
                  <a:close/>
                </a:path>
              </a:pathLst>
            </a:custGeom>
            <a:solidFill>
              <a:srgbClr val="DCE6F2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1524" y="-1524"/>
              <a:ext cx="5276850" cy="1801687"/>
            </a:xfrm>
            <a:custGeom>
              <a:avLst/>
              <a:gdLst/>
              <a:ahLst/>
              <a:cxnLst/>
              <a:rect l="l" t="t" r="r" b="b"/>
              <a:pathLst>
                <a:path w="5276850" h="1801687">
                  <a:moveTo>
                    <a:pt x="1524" y="0"/>
                  </a:moveTo>
                  <a:lnTo>
                    <a:pt x="5275326" y="0"/>
                  </a:lnTo>
                  <a:cubicBezTo>
                    <a:pt x="5276215" y="0"/>
                    <a:pt x="5276850" y="762"/>
                    <a:pt x="5276850" y="1524"/>
                  </a:cubicBezTo>
                  <a:lnTo>
                    <a:pt x="5276850" y="1800162"/>
                  </a:lnTo>
                  <a:cubicBezTo>
                    <a:pt x="5276850" y="1801052"/>
                    <a:pt x="5276088" y="1801687"/>
                    <a:pt x="5275326" y="1801687"/>
                  </a:cubicBezTo>
                  <a:lnTo>
                    <a:pt x="1524" y="1801687"/>
                  </a:lnTo>
                  <a:cubicBezTo>
                    <a:pt x="635" y="1801687"/>
                    <a:pt x="0" y="1800924"/>
                    <a:pt x="0" y="1800162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237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1800162"/>
                  </a:lnTo>
                  <a:lnTo>
                    <a:pt x="1524" y="1800162"/>
                  </a:lnTo>
                  <a:lnTo>
                    <a:pt x="1524" y="1798452"/>
                  </a:lnTo>
                  <a:lnTo>
                    <a:pt x="5275326" y="1798452"/>
                  </a:lnTo>
                  <a:lnTo>
                    <a:pt x="5275326" y="1800162"/>
                  </a:lnTo>
                  <a:lnTo>
                    <a:pt x="5273802" y="1800162"/>
                  </a:lnTo>
                  <a:lnTo>
                    <a:pt x="5273802" y="1524"/>
                  </a:lnTo>
                  <a:lnTo>
                    <a:pt x="5275326" y="1524"/>
                  </a:lnTo>
                  <a:lnTo>
                    <a:pt x="5275326" y="3237"/>
                  </a:lnTo>
                  <a:lnTo>
                    <a:pt x="1524" y="3237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5273752" cy="188434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 spc="-2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Interdisciplinarité</a:t>
              </a:r>
            </a:p>
            <a:p>
              <a:pPr algn="l">
                <a:lnSpc>
                  <a:spcPts val="3600"/>
                </a:lnSpc>
              </a:pPr>
              <a:r>
                <a:rPr lang="en-US" sz="3000" spc="-1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Vision Hors-murs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915285" y="7773673"/>
            <a:ext cx="2669320" cy="1348967"/>
            <a:chOff x="0" y="0"/>
            <a:chExt cx="3559093" cy="17986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559048" cy="1798638"/>
            </a:xfrm>
            <a:custGeom>
              <a:avLst/>
              <a:gdLst/>
              <a:ahLst/>
              <a:cxnLst/>
              <a:rect l="l" t="t" r="r" b="b"/>
              <a:pathLst>
                <a:path w="3559048" h="1798638">
                  <a:moveTo>
                    <a:pt x="0" y="0"/>
                  </a:moveTo>
                  <a:lnTo>
                    <a:pt x="3559048" y="0"/>
                  </a:lnTo>
                  <a:lnTo>
                    <a:pt x="3559048" y="1798638"/>
                  </a:lnTo>
                  <a:lnTo>
                    <a:pt x="0" y="1798638"/>
                  </a:lnTo>
                  <a:close/>
                </a:path>
              </a:pathLst>
            </a:custGeom>
            <a:solidFill>
              <a:srgbClr val="FFFFCC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1524" y="-1524"/>
              <a:ext cx="3562096" cy="1801687"/>
            </a:xfrm>
            <a:custGeom>
              <a:avLst/>
              <a:gdLst/>
              <a:ahLst/>
              <a:cxnLst/>
              <a:rect l="l" t="t" r="r" b="b"/>
              <a:pathLst>
                <a:path w="3562096" h="1801687">
                  <a:moveTo>
                    <a:pt x="1524" y="0"/>
                  </a:moveTo>
                  <a:lnTo>
                    <a:pt x="3560572" y="0"/>
                  </a:lnTo>
                  <a:cubicBezTo>
                    <a:pt x="3561461" y="0"/>
                    <a:pt x="3562096" y="762"/>
                    <a:pt x="3562096" y="1524"/>
                  </a:cubicBezTo>
                  <a:lnTo>
                    <a:pt x="3562096" y="1800162"/>
                  </a:lnTo>
                  <a:cubicBezTo>
                    <a:pt x="3562096" y="1801052"/>
                    <a:pt x="3561334" y="1801687"/>
                    <a:pt x="3560572" y="1801687"/>
                  </a:cubicBezTo>
                  <a:lnTo>
                    <a:pt x="1524" y="1801687"/>
                  </a:lnTo>
                  <a:cubicBezTo>
                    <a:pt x="635" y="1801687"/>
                    <a:pt x="0" y="1800924"/>
                    <a:pt x="0" y="1800162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237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1800162"/>
                  </a:lnTo>
                  <a:lnTo>
                    <a:pt x="1524" y="1800162"/>
                  </a:lnTo>
                  <a:lnTo>
                    <a:pt x="1524" y="1798452"/>
                  </a:lnTo>
                  <a:lnTo>
                    <a:pt x="3560572" y="1798452"/>
                  </a:lnTo>
                  <a:lnTo>
                    <a:pt x="3560572" y="1800162"/>
                  </a:lnTo>
                  <a:lnTo>
                    <a:pt x="3559048" y="1800162"/>
                  </a:lnTo>
                  <a:lnTo>
                    <a:pt x="3559048" y="1524"/>
                  </a:lnTo>
                  <a:lnTo>
                    <a:pt x="3560572" y="1524"/>
                  </a:lnTo>
                  <a:lnTo>
                    <a:pt x="3560572" y="3237"/>
                  </a:lnTo>
                  <a:lnTo>
                    <a:pt x="1524" y="323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85725"/>
              <a:ext cx="3559093" cy="188434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 spc="-2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Faire-savoir</a:t>
              </a:r>
            </a:p>
            <a:p>
              <a:pPr algn="l">
                <a:lnSpc>
                  <a:spcPts val="3600"/>
                </a:lnSpc>
              </a:pPr>
              <a:r>
                <a:rPr lang="en-US" sz="3000" spc="-1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Communication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242429" y="4385910"/>
            <a:ext cx="3086100" cy="308610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0207" y="0"/>
                  </a:moveTo>
                  <a:lnTo>
                    <a:pt x="752593" y="0"/>
                  </a:lnTo>
                  <a:cubicBezTo>
                    <a:pt x="768561" y="0"/>
                    <a:pt x="783875" y="6343"/>
                    <a:pt x="795166" y="17634"/>
                  </a:cubicBezTo>
                  <a:cubicBezTo>
                    <a:pt x="806457" y="28925"/>
                    <a:pt x="812800" y="44239"/>
                    <a:pt x="812800" y="60207"/>
                  </a:cubicBezTo>
                  <a:lnTo>
                    <a:pt x="812800" y="752593"/>
                  </a:lnTo>
                  <a:cubicBezTo>
                    <a:pt x="812800" y="768561"/>
                    <a:pt x="806457" y="783875"/>
                    <a:pt x="795166" y="795166"/>
                  </a:cubicBezTo>
                  <a:cubicBezTo>
                    <a:pt x="783875" y="806457"/>
                    <a:pt x="768561" y="812800"/>
                    <a:pt x="752593" y="812800"/>
                  </a:cubicBezTo>
                  <a:lnTo>
                    <a:pt x="60207" y="812800"/>
                  </a:lnTo>
                  <a:cubicBezTo>
                    <a:pt x="44239" y="812800"/>
                    <a:pt x="28925" y="806457"/>
                    <a:pt x="17634" y="795166"/>
                  </a:cubicBezTo>
                  <a:cubicBezTo>
                    <a:pt x="6343" y="783875"/>
                    <a:pt x="0" y="768561"/>
                    <a:pt x="0" y="752593"/>
                  </a:cubicBezTo>
                  <a:lnTo>
                    <a:pt x="0" y="60207"/>
                  </a:lnTo>
                  <a:cubicBezTo>
                    <a:pt x="0" y="44239"/>
                    <a:pt x="6343" y="28925"/>
                    <a:pt x="17634" y="17634"/>
                  </a:cubicBezTo>
                  <a:cubicBezTo>
                    <a:pt x="28925" y="6343"/>
                    <a:pt x="44239" y="0"/>
                    <a:pt x="6020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A4E473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743200" y="1285875"/>
            <a:ext cx="3246740" cy="50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1800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77428" y="2458920"/>
            <a:ext cx="5603598" cy="128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spc="-16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Principe n°1</a:t>
            </a:r>
          </a:p>
          <a:p>
            <a:pPr algn="l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bonne information au bon moment, </a:t>
            </a:r>
          </a:p>
          <a:p>
            <a:pPr algn="l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tu trouveras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22027" y="3509780"/>
            <a:ext cx="3996243" cy="169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 b="1" spc="-16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Principe n°2</a:t>
            </a:r>
          </a:p>
          <a:p>
            <a:pPr algn="r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 temps, tu trouveras </a:t>
            </a:r>
          </a:p>
          <a:p>
            <a:pPr algn="r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 l’écoute, tu donneras</a:t>
            </a:r>
          </a:p>
          <a:p>
            <a:pPr algn="r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 rythme, tu respecteras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185757" y="8029830"/>
            <a:ext cx="5817912" cy="128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 b="1" spc="-16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Principe n°3</a:t>
            </a:r>
          </a:p>
          <a:p>
            <a:pPr algn="r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Hors-murs, tu regarderas </a:t>
            </a:r>
          </a:p>
          <a:p>
            <a:pPr algn="r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pour assurer cohérence et coordination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62671" y="8898663"/>
            <a:ext cx="4746294" cy="128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spc="-16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Principe n°4</a:t>
            </a:r>
          </a:p>
          <a:p>
            <a:pPr algn="l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Hors-murs, tu identifieras </a:t>
            </a:r>
          </a:p>
          <a:p>
            <a:pPr algn="l">
              <a:lnSpc>
                <a:spcPts val="3240"/>
              </a:lnSpc>
            </a:pPr>
            <a:r>
              <a:rPr lang="en-US" sz="2700" spc="-16">
                <a:solidFill>
                  <a:srgbClr val="C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les compétences disponibles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576898" y="4819650"/>
            <a:ext cx="2481377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299" b="1" spc="-32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Valeurs Ajoutée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3378391" y="-1002630"/>
            <a:ext cx="6292034" cy="10040398"/>
          </a:xfrm>
          <a:custGeom>
            <a:avLst/>
            <a:gdLst/>
            <a:ahLst/>
            <a:cxnLst/>
            <a:rect l="l" t="t" r="r" b="b"/>
            <a:pathLst>
              <a:path w="6292034" h="10040398">
                <a:moveTo>
                  <a:pt x="0" y="0"/>
                </a:moveTo>
                <a:lnTo>
                  <a:pt x="6292034" y="0"/>
                </a:lnTo>
                <a:lnTo>
                  <a:pt x="6292034" y="10040398"/>
                </a:lnTo>
                <a:lnTo>
                  <a:pt x="0" y="1004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" b="-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37778" y="5214323"/>
            <a:ext cx="4607803" cy="1919035"/>
            <a:chOff x="0" y="0"/>
            <a:chExt cx="6143737" cy="25587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43752" cy="2558669"/>
            </a:xfrm>
            <a:custGeom>
              <a:avLst/>
              <a:gdLst/>
              <a:ahLst/>
              <a:cxnLst/>
              <a:rect l="l" t="t" r="r" b="b"/>
              <a:pathLst>
                <a:path w="6143752" h="2558669">
                  <a:moveTo>
                    <a:pt x="0" y="0"/>
                  </a:moveTo>
                  <a:lnTo>
                    <a:pt x="0" y="2558669"/>
                  </a:lnTo>
                  <a:lnTo>
                    <a:pt x="6143752" y="2558669"/>
                  </a:lnTo>
                  <a:lnTo>
                    <a:pt x="6143752" y="0"/>
                  </a:lnTo>
                  <a:close/>
                </a:path>
              </a:pathLst>
            </a:custGeom>
            <a:blipFill>
              <a:blip r:embed="rId4"/>
              <a:stretch>
                <a:fillRect t="-38" b="-4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618596" y="3153667"/>
            <a:ext cx="5229274" cy="3258513"/>
            <a:chOff x="0" y="0"/>
            <a:chExt cx="6972365" cy="43446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72427" cy="4344670"/>
            </a:xfrm>
            <a:custGeom>
              <a:avLst/>
              <a:gdLst/>
              <a:ahLst/>
              <a:cxnLst/>
              <a:rect l="l" t="t" r="r" b="b"/>
              <a:pathLst>
                <a:path w="6972427" h="4344670">
                  <a:moveTo>
                    <a:pt x="0" y="0"/>
                  </a:moveTo>
                  <a:lnTo>
                    <a:pt x="0" y="4344670"/>
                  </a:lnTo>
                  <a:lnTo>
                    <a:pt x="6972427" y="4344670"/>
                  </a:lnTo>
                  <a:lnTo>
                    <a:pt x="6972427" y="0"/>
                  </a:lnTo>
                  <a:close/>
                </a:path>
              </a:pathLst>
            </a:custGeom>
            <a:blipFill>
              <a:blip r:embed="rId5"/>
              <a:stretch>
                <a:fillRect t="-8" b="-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929891" y="6463367"/>
            <a:ext cx="4568583" cy="66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1"/>
              </a:lnSpc>
            </a:pPr>
            <a:r>
              <a:rPr lang="en-US" sz="3522">
                <a:solidFill>
                  <a:srgbClr val="FFFFFF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7778" y="3874694"/>
            <a:ext cx="5531626" cy="56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2822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UN CONGRÈS ORGANISÉ PAR </a:t>
            </a:r>
          </a:p>
        </p:txBody>
      </p:sp>
      <p:sp>
        <p:nvSpPr>
          <p:cNvPr id="9" name="Freeform 9"/>
          <p:cNvSpPr/>
          <p:nvPr/>
        </p:nvSpPr>
        <p:spPr>
          <a:xfrm rot="-2930111">
            <a:off x="13053913" y="-6774289"/>
            <a:ext cx="6292034" cy="10040398"/>
          </a:xfrm>
          <a:custGeom>
            <a:avLst/>
            <a:gdLst/>
            <a:ahLst/>
            <a:cxnLst/>
            <a:rect l="l" t="t" r="r" b="b"/>
            <a:pathLst>
              <a:path w="6292034" h="10040398">
                <a:moveTo>
                  <a:pt x="0" y="0"/>
                </a:moveTo>
                <a:lnTo>
                  <a:pt x="6292034" y="0"/>
                </a:lnTo>
                <a:lnTo>
                  <a:pt x="6292034" y="10040398"/>
                </a:lnTo>
                <a:lnTo>
                  <a:pt x="0" y="1004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" b="-10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3547" y="-63498"/>
            <a:ext cx="8595265" cy="10413997"/>
          </a:xfrm>
          <a:custGeom>
            <a:avLst/>
            <a:gdLst/>
            <a:ahLst/>
            <a:cxnLst/>
            <a:rect l="l" t="t" r="r" b="b"/>
            <a:pathLst>
              <a:path w="8595265" h="10413997">
                <a:moveTo>
                  <a:pt x="0" y="0"/>
                </a:moveTo>
                <a:lnTo>
                  <a:pt x="8595265" y="0"/>
                </a:lnTo>
                <a:lnTo>
                  <a:pt x="8595265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" r="-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31529" y="591064"/>
            <a:ext cx="3657600" cy="2276475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38533" y="8222056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2662255" y="4552978"/>
            <a:ext cx="2770802" cy="2628798"/>
          </a:xfrm>
          <a:custGeom>
            <a:avLst/>
            <a:gdLst/>
            <a:ahLst/>
            <a:cxnLst/>
            <a:rect l="l" t="t" r="r" b="b"/>
            <a:pathLst>
              <a:path w="2770802" h="2628798">
                <a:moveTo>
                  <a:pt x="0" y="0"/>
                </a:moveTo>
                <a:lnTo>
                  <a:pt x="2770802" y="0"/>
                </a:lnTo>
                <a:lnTo>
                  <a:pt x="2770802" y="2628799"/>
                </a:lnTo>
                <a:lnTo>
                  <a:pt x="0" y="2628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23880" y="2945968"/>
            <a:ext cx="3135420" cy="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2462">
                <a:solidFill>
                  <a:srgbClr val="FFFFFF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18009" y="4058898"/>
            <a:ext cx="12771120" cy="319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000" b="1" spc="7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ONCOLOGIE AU MASCULIN : L’approche clinique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47372" y="-63499"/>
            <a:ext cx="8595265" cy="10413997"/>
          </a:xfrm>
          <a:custGeom>
            <a:avLst/>
            <a:gdLst/>
            <a:ahLst/>
            <a:cxnLst/>
            <a:rect l="l" t="t" r="r" b="b"/>
            <a:pathLst>
              <a:path w="8595265" h="10413997">
                <a:moveTo>
                  <a:pt x="0" y="0"/>
                </a:moveTo>
                <a:lnTo>
                  <a:pt x="8595265" y="0"/>
                </a:lnTo>
                <a:lnTo>
                  <a:pt x="8595265" y="10413998"/>
                </a:lnTo>
                <a:lnTo>
                  <a:pt x="0" y="10413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" r="-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31529" y="591064"/>
            <a:ext cx="3657600" cy="2276475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38533" y="8222056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123880" y="2945968"/>
            <a:ext cx="3135420" cy="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8"/>
              </a:lnSpc>
            </a:pPr>
            <a:r>
              <a:rPr lang="en-US" sz="2462">
                <a:solidFill>
                  <a:srgbClr val="FFFFFF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7831" y="4338715"/>
            <a:ext cx="835008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4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DERMATOLOGIQUES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28992" y="6609991"/>
            <a:ext cx="1186013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4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PRISE EN CHARGE DES TOXICITES CUTANEES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628992" y="4501746"/>
            <a:ext cx="773280" cy="664537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750937" y="6724291"/>
            <a:ext cx="773280" cy="664537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18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4561" y="3009850"/>
            <a:ext cx="6448333" cy="7305725"/>
            <a:chOff x="0" y="0"/>
            <a:chExt cx="1546351" cy="1751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6352" cy="1751960"/>
            </a:xfrm>
            <a:custGeom>
              <a:avLst/>
              <a:gdLst/>
              <a:ahLst/>
              <a:cxnLst/>
              <a:rect l="l" t="t" r="r" b="b"/>
              <a:pathLst>
                <a:path w="1546352" h="1751960">
                  <a:moveTo>
                    <a:pt x="0" y="0"/>
                  </a:moveTo>
                  <a:lnTo>
                    <a:pt x="1546352" y="0"/>
                  </a:lnTo>
                  <a:lnTo>
                    <a:pt x="1546352" y="1751960"/>
                  </a:lnTo>
                  <a:lnTo>
                    <a:pt x="0" y="175196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546351" cy="1761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53732" y="239466"/>
            <a:ext cx="2557672" cy="1591884"/>
            <a:chOff x="0" y="0"/>
            <a:chExt cx="4876800" cy="3035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5624070" y="9072913"/>
            <a:ext cx="2324689" cy="968175"/>
            <a:chOff x="0" y="0"/>
            <a:chExt cx="4588129" cy="19108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10" name="Freeform 10" descr="Image"/>
          <p:cNvSpPr/>
          <p:nvPr/>
        </p:nvSpPr>
        <p:spPr>
          <a:xfrm>
            <a:off x="7995436" y="3206878"/>
            <a:ext cx="6046584" cy="6911668"/>
          </a:xfrm>
          <a:custGeom>
            <a:avLst/>
            <a:gdLst/>
            <a:ahLst/>
            <a:cxnLst/>
            <a:rect l="l" t="t" r="r" b="b"/>
            <a:pathLst>
              <a:path w="6046584" h="6911668">
                <a:moveTo>
                  <a:pt x="0" y="0"/>
                </a:moveTo>
                <a:lnTo>
                  <a:pt x="6046584" y="0"/>
                </a:lnTo>
                <a:lnTo>
                  <a:pt x="6046584" y="6911668"/>
                </a:lnTo>
                <a:lnTo>
                  <a:pt x="0" y="6911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058" t="-32240" r="-123058" b="-3814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72392" y="589751"/>
            <a:ext cx="773280" cy="66453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75687" y="4629388"/>
            <a:ext cx="991504" cy="991504"/>
          </a:xfrm>
          <a:custGeom>
            <a:avLst/>
            <a:gdLst/>
            <a:ahLst/>
            <a:cxnLst/>
            <a:rect l="l" t="t" r="r" b="b"/>
            <a:pathLst>
              <a:path w="991504" h="991504">
                <a:moveTo>
                  <a:pt x="0" y="0"/>
                </a:moveTo>
                <a:lnTo>
                  <a:pt x="991504" y="0"/>
                </a:lnTo>
                <a:lnTo>
                  <a:pt x="991504" y="991505"/>
                </a:lnTo>
                <a:lnTo>
                  <a:pt x="0" y="9915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75687" y="6676286"/>
            <a:ext cx="968096" cy="1314901"/>
          </a:xfrm>
          <a:custGeom>
            <a:avLst/>
            <a:gdLst/>
            <a:ahLst/>
            <a:cxnLst/>
            <a:rect l="l" t="t" r="r" b="b"/>
            <a:pathLst>
              <a:path w="968096" h="1314901">
                <a:moveTo>
                  <a:pt x="0" y="0"/>
                </a:moveTo>
                <a:lnTo>
                  <a:pt x="968096" y="0"/>
                </a:lnTo>
                <a:lnTo>
                  <a:pt x="968096" y="1314901"/>
                </a:lnTo>
                <a:lnTo>
                  <a:pt x="0" y="1314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97385" y="1871193"/>
            <a:ext cx="2270367" cy="32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722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68959" y="426720"/>
            <a:ext cx="835008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46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DERMATOLOGIQUES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80639" y="4646985"/>
            <a:ext cx="3684612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Exposition solaire +++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0639" y="7095611"/>
            <a:ext cx="5288459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Vieillissement de la population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7224" y="246193"/>
            <a:ext cx="2632193" cy="1638266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298653" y="8961994"/>
            <a:ext cx="2520710" cy="1049813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45062" y="1926572"/>
            <a:ext cx="2336518" cy="33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1772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142" y="3712635"/>
            <a:ext cx="5858104" cy="478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6080" lvl="1" indent="-193040" algn="l">
              <a:lnSpc>
                <a:spcPts val="6752"/>
              </a:lnSpc>
              <a:buFont typeface="Arial"/>
              <a:buChar char="•"/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Maladies professionnelles</a:t>
            </a:r>
          </a:p>
          <a:p>
            <a:pPr marL="386080" lvl="1" indent="-193040" algn="l">
              <a:lnSpc>
                <a:spcPts val="6752"/>
              </a:lnSpc>
              <a:buFont typeface="Arial"/>
              <a:buChar char="•"/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Fermiers en Espagne (n=215)</a:t>
            </a:r>
          </a:p>
          <a:p>
            <a:pPr marL="386080" lvl="1" indent="-193040" algn="l">
              <a:lnSpc>
                <a:spcPts val="6752"/>
              </a:lnSpc>
              <a:buFont typeface="Arial"/>
              <a:buChar char="•"/>
            </a:pPr>
            <a:r>
              <a:rPr lang="en-US" sz="3200" b="1" spc="2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 = 84% d’hommes !</a:t>
            </a:r>
          </a:p>
          <a:p>
            <a:pPr marL="795020" lvl="2" indent="-265007" algn="l">
              <a:lnSpc>
                <a:spcPts val="5907"/>
              </a:lnSpc>
              <a:buFont typeface="Arial"/>
              <a:buChar char="⚬"/>
            </a:pPr>
            <a:r>
              <a:rPr lang="en-US" sz="2799" i="1" spc="26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41% de kératoses actiniques</a:t>
            </a:r>
          </a:p>
          <a:p>
            <a:pPr marL="795020" lvl="2" indent="-265007" algn="l">
              <a:lnSpc>
                <a:spcPts val="5907"/>
              </a:lnSpc>
              <a:buFont typeface="Arial"/>
              <a:buChar char="⚬"/>
            </a:pPr>
            <a:r>
              <a:rPr lang="en-US" sz="2799" i="1" spc="26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10% de basocellulaires</a:t>
            </a:r>
          </a:p>
          <a:p>
            <a:pPr marL="794765" lvl="2" indent="-264922" algn="l">
              <a:lnSpc>
                <a:spcPts val="5907"/>
              </a:lnSpc>
              <a:buFont typeface="Arial"/>
              <a:buChar char="⚬"/>
            </a:pPr>
            <a:r>
              <a:rPr lang="en-US" sz="2799" i="1" spc="26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2% d’épidermoides</a:t>
            </a:r>
          </a:p>
        </p:txBody>
      </p:sp>
      <p:sp>
        <p:nvSpPr>
          <p:cNvPr id="9" name="Freeform 9" descr="Une image contenant personne, herbe, récolte, peau  Description générée automatiquement"/>
          <p:cNvSpPr/>
          <p:nvPr/>
        </p:nvSpPr>
        <p:spPr>
          <a:xfrm>
            <a:off x="5920596" y="1757765"/>
            <a:ext cx="6667038" cy="7500535"/>
          </a:xfrm>
          <a:custGeom>
            <a:avLst/>
            <a:gdLst/>
            <a:ahLst/>
            <a:cxnLst/>
            <a:rect l="l" t="t" r="r" b="b"/>
            <a:pathLst>
              <a:path w="6667038" h="7500535">
                <a:moveTo>
                  <a:pt x="0" y="0"/>
                </a:moveTo>
                <a:lnTo>
                  <a:pt x="6667038" y="0"/>
                </a:lnTo>
                <a:lnTo>
                  <a:pt x="6667038" y="7500535"/>
                </a:lnTo>
                <a:lnTo>
                  <a:pt x="0" y="7500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40" r="-96725" b="-3047"/>
            </a:stretch>
          </a:blipFill>
          <a:ln w="28575" cap="rnd">
            <a:solidFill>
              <a:srgbClr val="A4E473"/>
            </a:solidFill>
            <a:prstDash val="solid"/>
            <a:round/>
          </a:ln>
        </p:spPr>
      </p:sp>
      <p:sp>
        <p:nvSpPr>
          <p:cNvPr id="10" name="TextBox 10"/>
          <p:cNvSpPr txBox="1"/>
          <p:nvPr/>
        </p:nvSpPr>
        <p:spPr>
          <a:xfrm>
            <a:off x="4071544" y="9484995"/>
            <a:ext cx="1014491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555555"/>
                </a:solidFill>
                <a:latin typeface="Calibri (MS)"/>
                <a:ea typeface="Calibri (MS)"/>
                <a:cs typeface="Calibri (MS)"/>
                <a:sym typeface="Calibri (MS)"/>
              </a:rPr>
              <a:t>Skin cancer prevalence in farm workers in Spain, Bielsa et al, JLE 2022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223944" y="596625"/>
            <a:ext cx="668614" cy="57459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68959" y="426720"/>
            <a:ext cx="835008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46">
                <a:solidFill>
                  <a:srgbClr val="A4E4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CANCERS DERMATOLOGIQUES </a:t>
            </a:r>
          </a:p>
        </p:txBody>
      </p:sp>
      <p:sp>
        <p:nvSpPr>
          <p:cNvPr id="15" name="Freeform 15" descr="Une image contenant personne, herbe, récolte, peau  Description générée automatiquement"/>
          <p:cNvSpPr/>
          <p:nvPr/>
        </p:nvSpPr>
        <p:spPr>
          <a:xfrm>
            <a:off x="12951125" y="3808185"/>
            <a:ext cx="3755215" cy="4929540"/>
          </a:xfrm>
          <a:custGeom>
            <a:avLst/>
            <a:gdLst/>
            <a:ahLst/>
            <a:cxnLst/>
            <a:rect l="l" t="t" r="r" b="b"/>
            <a:pathLst>
              <a:path w="3755215" h="4929540">
                <a:moveTo>
                  <a:pt x="0" y="0"/>
                </a:moveTo>
                <a:lnTo>
                  <a:pt x="3755215" y="0"/>
                </a:lnTo>
                <a:lnTo>
                  <a:pt x="3755215" y="4929540"/>
                </a:lnTo>
                <a:lnTo>
                  <a:pt x="0" y="4929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662" r="-5651" b="-1937"/>
            </a:stretch>
          </a:blipFill>
          <a:ln w="28575" cap="rnd">
            <a:solidFill>
              <a:srgbClr val="00A181"/>
            </a:solidFill>
            <a:prstDash val="solid"/>
            <a:round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51190" y="-2258127"/>
            <a:ext cx="20920229" cy="17769513"/>
          </a:xfrm>
          <a:custGeom>
            <a:avLst/>
            <a:gdLst/>
            <a:ahLst/>
            <a:cxnLst/>
            <a:rect l="l" t="t" r="r" b="b"/>
            <a:pathLst>
              <a:path w="20920229" h="17769513">
                <a:moveTo>
                  <a:pt x="0" y="0"/>
                </a:moveTo>
                <a:lnTo>
                  <a:pt x="20920229" y="0"/>
                </a:lnTo>
                <a:lnTo>
                  <a:pt x="20920229" y="17769512"/>
                </a:lnTo>
                <a:lnTo>
                  <a:pt x="0" y="1776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2166" y="266718"/>
            <a:ext cx="1989577" cy="1238304"/>
            <a:chOff x="0" y="0"/>
            <a:chExt cx="4876800" cy="3035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916012" y="9258300"/>
            <a:ext cx="1946484" cy="810662"/>
            <a:chOff x="0" y="0"/>
            <a:chExt cx="4588129" cy="19108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43912" y="1546603"/>
            <a:ext cx="1766087" cy="24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5"/>
              </a:lnSpc>
            </a:pPr>
            <a:r>
              <a:rPr lang="en-US" sz="1339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9" name="Freeform 9" descr="Une image contenant texte, Police, affiche  Description générée automatiquement"/>
          <p:cNvSpPr/>
          <p:nvPr/>
        </p:nvSpPr>
        <p:spPr>
          <a:xfrm>
            <a:off x="0" y="3924300"/>
            <a:ext cx="9116290" cy="6362700"/>
          </a:xfrm>
          <a:custGeom>
            <a:avLst/>
            <a:gdLst/>
            <a:ahLst/>
            <a:cxnLst/>
            <a:rect l="l" t="t" r="r" b="b"/>
            <a:pathLst>
              <a:path w="9116290" h="6362700">
                <a:moveTo>
                  <a:pt x="0" y="0"/>
                </a:moveTo>
                <a:lnTo>
                  <a:pt x="9116290" y="0"/>
                </a:lnTo>
                <a:lnTo>
                  <a:pt x="9116290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906" b="-7906"/>
            </a:stretch>
          </a:blipFill>
        </p:spPr>
      </p:sp>
      <p:sp>
        <p:nvSpPr>
          <p:cNvPr id="10" name="Freeform 10" descr="Une image contenant texte, habits, chaussures, pompier  Description générée automatiquement"/>
          <p:cNvSpPr/>
          <p:nvPr/>
        </p:nvSpPr>
        <p:spPr>
          <a:xfrm>
            <a:off x="9116290" y="-28150"/>
            <a:ext cx="9235204" cy="6654779"/>
          </a:xfrm>
          <a:custGeom>
            <a:avLst/>
            <a:gdLst/>
            <a:ahLst/>
            <a:cxnLst/>
            <a:rect l="l" t="t" r="r" b="b"/>
            <a:pathLst>
              <a:path w="9235204" h="6654779">
                <a:moveTo>
                  <a:pt x="0" y="0"/>
                </a:moveTo>
                <a:lnTo>
                  <a:pt x="9235204" y="0"/>
                </a:lnTo>
                <a:lnTo>
                  <a:pt x="9235204" y="6654779"/>
                </a:lnTo>
                <a:lnTo>
                  <a:pt x="0" y="6654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2071"/>
            </a:stretch>
          </a:blipFill>
          <a:ln cap="rnd">
            <a:noFill/>
            <a:prstDash val="solid"/>
            <a:round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0438" y="-63503"/>
            <a:ext cx="5171056" cy="4392263"/>
          </a:xfrm>
          <a:custGeom>
            <a:avLst/>
            <a:gdLst/>
            <a:ahLst/>
            <a:cxnLst/>
            <a:rect l="l" t="t" r="r" b="b"/>
            <a:pathLst>
              <a:path w="5171056" h="4392263">
                <a:moveTo>
                  <a:pt x="0" y="0"/>
                </a:moveTo>
                <a:lnTo>
                  <a:pt x="5171056" y="0"/>
                </a:lnTo>
                <a:lnTo>
                  <a:pt x="5171056" y="4392263"/>
                </a:lnTo>
                <a:lnTo>
                  <a:pt x="0" y="439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6142" y="305995"/>
            <a:ext cx="2384720" cy="1484240"/>
            <a:chOff x="0" y="0"/>
            <a:chExt cx="4876800" cy="3035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6800" cy="3035300"/>
            </a:xfrm>
            <a:custGeom>
              <a:avLst/>
              <a:gdLst/>
              <a:ahLst/>
              <a:cxnLst/>
              <a:rect l="l" t="t" r="r" b="b"/>
              <a:pathLst>
                <a:path w="4876800" h="3035300">
                  <a:moveTo>
                    <a:pt x="0" y="0"/>
                  </a:moveTo>
                  <a:lnTo>
                    <a:pt x="0" y="3035300"/>
                  </a:lnTo>
                  <a:lnTo>
                    <a:pt x="4876800" y="3035300"/>
                  </a:lnTo>
                  <a:lnTo>
                    <a:pt x="4876800" y="0"/>
                  </a:lnTo>
                  <a:close/>
                </a:path>
              </a:pathLst>
            </a:custGeom>
            <a:blipFill>
              <a:blip r:embed="rId4"/>
              <a:stretch>
                <a:fillRect t="-67" b="-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54776" y="8392297"/>
            <a:ext cx="3441097" cy="1433131"/>
            <a:chOff x="0" y="0"/>
            <a:chExt cx="4588129" cy="19108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8129" cy="1910842"/>
            </a:xfrm>
            <a:custGeom>
              <a:avLst/>
              <a:gdLst/>
              <a:ahLst/>
              <a:cxnLst/>
              <a:rect l="l" t="t" r="r" b="b"/>
              <a:pathLst>
                <a:path w="4588129" h="1910842">
                  <a:moveTo>
                    <a:pt x="0" y="0"/>
                  </a:moveTo>
                  <a:lnTo>
                    <a:pt x="0" y="1910842"/>
                  </a:lnTo>
                  <a:lnTo>
                    <a:pt x="4588129" y="1910842"/>
                  </a:lnTo>
                  <a:lnTo>
                    <a:pt x="4588129" y="0"/>
                  </a:lnTo>
                  <a:close/>
                </a:path>
              </a:pathLst>
            </a:custGeom>
            <a:blipFill>
              <a:blip r:embed="rId5"/>
              <a:stretch>
                <a:fillRect t="-38" b="-38"/>
              </a:stretch>
            </a:blipFill>
          </p:spPr>
        </p:sp>
      </p:grpSp>
      <p:sp>
        <p:nvSpPr>
          <p:cNvPr id="7" name="Freeform 7" descr="DERMATOLOGIE kératose actinique corne cutanee carcinome epidermoide  spinocellulaire soleil -"/>
          <p:cNvSpPr/>
          <p:nvPr/>
        </p:nvSpPr>
        <p:spPr>
          <a:xfrm>
            <a:off x="7471028" y="5822828"/>
            <a:ext cx="5883258" cy="4464172"/>
          </a:xfrm>
          <a:custGeom>
            <a:avLst/>
            <a:gdLst/>
            <a:ahLst/>
            <a:cxnLst/>
            <a:rect l="l" t="t" r="r" b="b"/>
            <a:pathLst>
              <a:path w="5883258" h="4464172">
                <a:moveTo>
                  <a:pt x="0" y="0"/>
                </a:moveTo>
                <a:lnTo>
                  <a:pt x="5883258" y="0"/>
                </a:lnTo>
                <a:lnTo>
                  <a:pt x="5883258" y="4464172"/>
                </a:lnTo>
                <a:lnTo>
                  <a:pt x="0" y="4464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8885"/>
            </a:stretch>
          </a:blipFill>
          <a:ln w="57150" cap="rnd">
            <a:solidFill>
              <a:srgbClr val="00A181"/>
            </a:solidFill>
            <a:prstDash val="solid"/>
            <a:round/>
          </a:ln>
        </p:spPr>
      </p:sp>
      <p:sp>
        <p:nvSpPr>
          <p:cNvPr id="8" name="Freeform 8" descr="DERMATO-INFO, les kératoses actiniques"/>
          <p:cNvSpPr/>
          <p:nvPr/>
        </p:nvSpPr>
        <p:spPr>
          <a:xfrm>
            <a:off x="7471028" y="1333432"/>
            <a:ext cx="5957108" cy="4464172"/>
          </a:xfrm>
          <a:custGeom>
            <a:avLst/>
            <a:gdLst/>
            <a:ahLst/>
            <a:cxnLst/>
            <a:rect l="l" t="t" r="r" b="b"/>
            <a:pathLst>
              <a:path w="5957108" h="4464172">
                <a:moveTo>
                  <a:pt x="0" y="0"/>
                </a:moveTo>
                <a:lnTo>
                  <a:pt x="5957108" y="0"/>
                </a:lnTo>
                <a:lnTo>
                  <a:pt x="5957108" y="4464172"/>
                </a:lnTo>
                <a:lnTo>
                  <a:pt x="0" y="4464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57150" cap="rnd">
            <a:solidFill>
              <a:srgbClr val="A4E473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505805" y="3263556"/>
            <a:ext cx="890027" cy="894909"/>
          </a:xfrm>
          <a:custGeom>
            <a:avLst/>
            <a:gdLst/>
            <a:ahLst/>
            <a:cxnLst/>
            <a:rect l="l" t="t" r="r" b="b"/>
            <a:pathLst>
              <a:path w="890027" h="894909">
                <a:moveTo>
                  <a:pt x="0" y="0"/>
                </a:moveTo>
                <a:lnTo>
                  <a:pt x="890028" y="0"/>
                </a:lnTo>
                <a:lnTo>
                  <a:pt x="890028" y="894908"/>
                </a:lnTo>
                <a:lnTo>
                  <a:pt x="0" y="89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0080" y="1843857"/>
            <a:ext cx="2116843" cy="2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8"/>
              </a:lnSpc>
            </a:pPr>
            <a:r>
              <a:rPr lang="en-US" sz="1605">
                <a:solidFill>
                  <a:srgbClr val="004651"/>
                </a:solidFill>
                <a:latin typeface="CS Gordon Sans"/>
                <a:ea typeface="CS Gordon Sans"/>
                <a:cs typeface="CS Gordon Sans"/>
                <a:sym typeface="CS Gordon Sans"/>
              </a:rPr>
              <a:t>8ème édition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5990" y="3156254"/>
            <a:ext cx="5260838" cy="83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3586" b="1" spc="3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Particularité chez l’homme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7168" y="5098532"/>
            <a:ext cx="5722499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Bien regarder le haut du crâne ++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7168" y="6358922"/>
            <a:ext cx="4907179" cy="144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200" spc="2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Kératoses actiniques </a:t>
            </a:r>
          </a:p>
          <a:p>
            <a:pPr algn="l">
              <a:lnSpc>
                <a:spcPts val="5760"/>
              </a:lnSpc>
            </a:pPr>
            <a:r>
              <a:rPr lang="en-US" sz="3200" spc="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(lésions pré-cancéreuses)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91530" y="5289391"/>
            <a:ext cx="668614" cy="57459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1530" y="6845057"/>
            <a:ext cx="668614" cy="574590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A4E47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9525"/>
              <a:ext cx="5842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Microsoft Macintosh PowerPoint</Application>
  <PresentationFormat>Personnalisé</PresentationFormat>
  <Paragraphs>353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1" baseType="lpstr">
      <vt:lpstr>Times New Roman</vt:lpstr>
      <vt:lpstr>TT Rounds Condensed</vt:lpstr>
      <vt:lpstr>Calibri</vt:lpstr>
      <vt:lpstr>Arimo Bold</vt:lpstr>
      <vt:lpstr>Arial Nova</vt:lpstr>
      <vt:lpstr>Calibri (MS)</vt:lpstr>
      <vt:lpstr>CS Gordon Sans</vt:lpstr>
      <vt:lpstr>Calibri (MS) Bold</vt:lpstr>
      <vt:lpstr>Calibri (MS) Light</vt:lpstr>
      <vt:lpstr>Calibri (MS) Italics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 2024.pptx</dc:title>
  <cp:lastModifiedBy>Pierre Quesne</cp:lastModifiedBy>
  <cp:revision>2</cp:revision>
  <dcterms:created xsi:type="dcterms:W3CDTF">2006-08-16T00:00:00Z</dcterms:created>
  <dcterms:modified xsi:type="dcterms:W3CDTF">2024-10-04T14:59:31Z</dcterms:modified>
  <dc:identifier>DAGSOeDgNMY</dc:identifier>
</cp:coreProperties>
</file>