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444" r:id="rId2"/>
    <p:sldId id="495" r:id="rId3"/>
    <p:sldId id="1361" r:id="rId4"/>
    <p:sldId id="1362" r:id="rId5"/>
    <p:sldId id="1363" r:id="rId6"/>
    <p:sldId id="1364" r:id="rId7"/>
    <p:sldId id="1365" r:id="rId8"/>
    <p:sldId id="1366" r:id="rId9"/>
    <p:sldId id="1367" r:id="rId10"/>
    <p:sldId id="1368" r:id="rId11"/>
    <p:sldId id="1369" r:id="rId12"/>
    <p:sldId id="1370" r:id="rId13"/>
    <p:sldId id="1371" r:id="rId14"/>
    <p:sldId id="1373" r:id="rId15"/>
    <p:sldId id="1372" r:id="rId16"/>
    <p:sldId id="1374" r:id="rId17"/>
    <p:sldId id="1375" r:id="rId18"/>
    <p:sldId id="1376" r:id="rId19"/>
    <p:sldId id="1377" r:id="rId20"/>
    <p:sldId id="1380" r:id="rId21"/>
    <p:sldId id="1379" r:id="rId22"/>
    <p:sldId id="1378" r:id="rId23"/>
    <p:sldId id="1381" r:id="rId24"/>
    <p:sldId id="1382" r:id="rId25"/>
    <p:sldId id="1385" r:id="rId26"/>
    <p:sldId id="1383" r:id="rId27"/>
    <p:sldId id="1384" r:id="rId28"/>
    <p:sldId id="1389" r:id="rId29"/>
    <p:sldId id="1386" r:id="rId30"/>
    <p:sldId id="1387" r:id="rId31"/>
    <p:sldId id="1388" r:id="rId32"/>
    <p:sldId id="1082" r:id="rId33"/>
  </p:sldIdLst>
  <p:sldSz cx="9144000" cy="5143500" type="screen16x9"/>
  <p:notesSz cx="6794500" cy="9931400"/>
  <p:custDataLst>
    <p:tags r:id="rId36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841776-CA0F-4F98-ADAF-520DC0FA6586}" v="6" dt="2024-09-20T11:15:06.5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39" autoAdjust="0"/>
    <p:restoredTop sz="88218" autoAdjust="0"/>
  </p:normalViewPr>
  <p:slideViewPr>
    <p:cSldViewPr>
      <p:cViewPr varScale="1">
        <p:scale>
          <a:sx n="141" d="100"/>
          <a:sy n="141" d="100"/>
        </p:scale>
        <p:origin x="968" y="1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-7692"/>
    </p:cViewPr>
  </p:sorterViewPr>
  <p:notesViewPr>
    <p:cSldViewPr>
      <p:cViewPr varScale="1">
        <p:scale>
          <a:sx n="67" d="100"/>
          <a:sy n="67" d="100"/>
        </p:scale>
        <p:origin x="-3168" y="-82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beau Lambert" userId="8883da9334975d54" providerId="LiveId" clId="{2A5BB8A5-941D-434A-8FA1-EB2F7CB1C0BF}"/>
    <pc:docChg chg="delSld modSld">
      <pc:chgData name="Gibeau Lambert" userId="8883da9334975d54" providerId="LiveId" clId="{2A5BB8A5-941D-434A-8FA1-EB2F7CB1C0BF}" dt="2023-10-10T13:16:34.938" v="45"/>
      <pc:docMkLst>
        <pc:docMk/>
      </pc:docMkLst>
      <pc:sldChg chg="modSp mod modTransition">
        <pc:chgData name="Gibeau Lambert" userId="8883da9334975d54" providerId="LiveId" clId="{2A5BB8A5-941D-434A-8FA1-EB2F7CB1C0BF}" dt="2023-10-10T13:16:34.938" v="45"/>
        <pc:sldMkLst>
          <pc:docMk/>
          <pc:sldMk cId="3505838351" sldId="444"/>
        </pc:sldMkLst>
        <pc:spChg chg="mod">
          <ac:chgData name="Gibeau Lambert" userId="8883da9334975d54" providerId="LiveId" clId="{2A5BB8A5-941D-434A-8FA1-EB2F7CB1C0BF}" dt="2023-10-10T13:05:48.202" v="4" actId="20577"/>
          <ac:spMkLst>
            <pc:docMk/>
            <pc:sldMk cId="3505838351" sldId="444"/>
            <ac:spMk id="3" creationId="{318AD0A6-A1B1-48D6-86EF-EFD476F60F49}"/>
          </ac:spMkLst>
        </pc:spChg>
      </pc:sldChg>
      <pc:sldChg chg="modTransition">
        <pc:chgData name="Gibeau Lambert" userId="8883da9334975d54" providerId="LiveId" clId="{2A5BB8A5-941D-434A-8FA1-EB2F7CB1C0BF}" dt="2023-10-10T13:16:34.938" v="45"/>
        <pc:sldMkLst>
          <pc:docMk/>
          <pc:sldMk cId="2590043503" sldId="495"/>
        </pc:sldMkLst>
      </pc:sldChg>
      <pc:sldChg chg="modSp mod modTransition modAnim">
        <pc:chgData name="Gibeau Lambert" userId="8883da9334975d54" providerId="LiveId" clId="{2A5BB8A5-941D-434A-8FA1-EB2F7CB1C0BF}" dt="2023-10-10T13:16:34.938" v="45"/>
        <pc:sldMkLst>
          <pc:docMk/>
          <pc:sldMk cId="0" sldId="1082"/>
        </pc:sldMkLst>
        <pc:spChg chg="mod">
          <ac:chgData name="Gibeau Lambert" userId="8883da9334975d54" providerId="LiveId" clId="{2A5BB8A5-941D-434A-8FA1-EB2F7CB1C0BF}" dt="2023-10-10T13:13:37.973" v="35" actId="1076"/>
          <ac:spMkLst>
            <pc:docMk/>
            <pc:sldMk cId="0" sldId="1082"/>
            <ac:spMk id="10" creationId="{00000000-0000-0000-0000-000000000000}"/>
          </ac:spMkLst>
        </pc:spChg>
        <pc:picChg chg="mod">
          <ac:chgData name="Gibeau Lambert" userId="8883da9334975d54" providerId="LiveId" clId="{2A5BB8A5-941D-434A-8FA1-EB2F7CB1C0BF}" dt="2023-10-10T13:13:27.307" v="33" actId="1076"/>
          <ac:picMkLst>
            <pc:docMk/>
            <pc:sldMk cId="0" sldId="1082"/>
            <ac:picMk id="9" creationId="{00000000-0000-0000-0000-000000000000}"/>
          </ac:picMkLst>
        </pc:picChg>
      </pc:sldChg>
      <pc:sldChg chg="modTransition">
        <pc:chgData name="Gibeau Lambert" userId="8883da9334975d54" providerId="LiveId" clId="{2A5BB8A5-941D-434A-8FA1-EB2F7CB1C0BF}" dt="2023-10-10T13:16:34.938" v="45"/>
        <pc:sldMkLst>
          <pc:docMk/>
          <pc:sldMk cId="3355290955" sldId="1361"/>
        </pc:sldMkLst>
      </pc:sldChg>
      <pc:sldChg chg="modTransition modAnim">
        <pc:chgData name="Gibeau Lambert" userId="8883da9334975d54" providerId="LiveId" clId="{2A5BB8A5-941D-434A-8FA1-EB2F7CB1C0BF}" dt="2023-10-10T13:16:34.938" v="45"/>
        <pc:sldMkLst>
          <pc:docMk/>
          <pc:sldMk cId="3615125922" sldId="1362"/>
        </pc:sldMkLst>
      </pc:sldChg>
      <pc:sldChg chg="modTransition">
        <pc:chgData name="Gibeau Lambert" userId="8883da9334975d54" providerId="LiveId" clId="{2A5BB8A5-941D-434A-8FA1-EB2F7CB1C0BF}" dt="2023-10-10T13:16:34.938" v="45"/>
        <pc:sldMkLst>
          <pc:docMk/>
          <pc:sldMk cId="1748816138" sldId="1363"/>
        </pc:sldMkLst>
      </pc:sldChg>
      <pc:sldChg chg="modTransition modAnim">
        <pc:chgData name="Gibeau Lambert" userId="8883da9334975d54" providerId="LiveId" clId="{2A5BB8A5-941D-434A-8FA1-EB2F7CB1C0BF}" dt="2023-10-10T13:16:34.938" v="45"/>
        <pc:sldMkLst>
          <pc:docMk/>
          <pc:sldMk cId="301129855" sldId="1364"/>
        </pc:sldMkLst>
      </pc:sldChg>
      <pc:sldChg chg="modTransition modAnim">
        <pc:chgData name="Gibeau Lambert" userId="8883da9334975d54" providerId="LiveId" clId="{2A5BB8A5-941D-434A-8FA1-EB2F7CB1C0BF}" dt="2023-10-10T13:16:34.938" v="45"/>
        <pc:sldMkLst>
          <pc:docMk/>
          <pc:sldMk cId="3733307645" sldId="1365"/>
        </pc:sldMkLst>
      </pc:sldChg>
      <pc:sldChg chg="modTransition">
        <pc:chgData name="Gibeau Lambert" userId="8883da9334975d54" providerId="LiveId" clId="{2A5BB8A5-941D-434A-8FA1-EB2F7CB1C0BF}" dt="2023-10-10T13:16:34.938" v="45"/>
        <pc:sldMkLst>
          <pc:docMk/>
          <pc:sldMk cId="953474381" sldId="1366"/>
        </pc:sldMkLst>
      </pc:sldChg>
      <pc:sldChg chg="modTransition modAnim">
        <pc:chgData name="Gibeau Lambert" userId="8883da9334975d54" providerId="LiveId" clId="{2A5BB8A5-941D-434A-8FA1-EB2F7CB1C0BF}" dt="2023-10-10T13:16:34.938" v="45"/>
        <pc:sldMkLst>
          <pc:docMk/>
          <pc:sldMk cId="3369258551" sldId="1367"/>
        </pc:sldMkLst>
      </pc:sldChg>
      <pc:sldChg chg="modTransition">
        <pc:chgData name="Gibeau Lambert" userId="8883da9334975d54" providerId="LiveId" clId="{2A5BB8A5-941D-434A-8FA1-EB2F7CB1C0BF}" dt="2023-10-10T13:16:34.938" v="45"/>
        <pc:sldMkLst>
          <pc:docMk/>
          <pc:sldMk cId="3062453669" sldId="1368"/>
        </pc:sldMkLst>
      </pc:sldChg>
      <pc:sldChg chg="modTransition">
        <pc:chgData name="Gibeau Lambert" userId="8883da9334975d54" providerId="LiveId" clId="{2A5BB8A5-941D-434A-8FA1-EB2F7CB1C0BF}" dt="2023-10-10T13:16:34.938" v="45"/>
        <pc:sldMkLst>
          <pc:docMk/>
          <pc:sldMk cId="4039493443" sldId="1369"/>
        </pc:sldMkLst>
      </pc:sldChg>
      <pc:sldChg chg="modTransition">
        <pc:chgData name="Gibeau Lambert" userId="8883da9334975d54" providerId="LiveId" clId="{2A5BB8A5-941D-434A-8FA1-EB2F7CB1C0BF}" dt="2023-10-10T13:16:34.938" v="45"/>
        <pc:sldMkLst>
          <pc:docMk/>
          <pc:sldMk cId="1966975486" sldId="1370"/>
        </pc:sldMkLst>
      </pc:sldChg>
      <pc:sldChg chg="modTransition modAnim">
        <pc:chgData name="Gibeau Lambert" userId="8883da9334975d54" providerId="LiveId" clId="{2A5BB8A5-941D-434A-8FA1-EB2F7CB1C0BF}" dt="2023-10-10T13:16:34.938" v="45"/>
        <pc:sldMkLst>
          <pc:docMk/>
          <pc:sldMk cId="1136001266" sldId="1371"/>
        </pc:sldMkLst>
      </pc:sldChg>
      <pc:sldChg chg="modTransition">
        <pc:chgData name="Gibeau Lambert" userId="8883da9334975d54" providerId="LiveId" clId="{2A5BB8A5-941D-434A-8FA1-EB2F7CB1C0BF}" dt="2023-10-10T13:16:34.938" v="45"/>
        <pc:sldMkLst>
          <pc:docMk/>
          <pc:sldMk cId="667528793" sldId="1372"/>
        </pc:sldMkLst>
      </pc:sldChg>
      <pc:sldChg chg="modTransition">
        <pc:chgData name="Gibeau Lambert" userId="8883da9334975d54" providerId="LiveId" clId="{2A5BB8A5-941D-434A-8FA1-EB2F7CB1C0BF}" dt="2023-10-10T13:16:34.938" v="45"/>
        <pc:sldMkLst>
          <pc:docMk/>
          <pc:sldMk cId="1680792886" sldId="1373"/>
        </pc:sldMkLst>
      </pc:sldChg>
      <pc:sldChg chg="modTransition modAnim">
        <pc:chgData name="Gibeau Lambert" userId="8883da9334975d54" providerId="LiveId" clId="{2A5BB8A5-941D-434A-8FA1-EB2F7CB1C0BF}" dt="2023-10-10T13:16:34.938" v="45"/>
        <pc:sldMkLst>
          <pc:docMk/>
          <pc:sldMk cId="2305476456" sldId="1374"/>
        </pc:sldMkLst>
      </pc:sldChg>
      <pc:sldChg chg="modSp mod modTransition">
        <pc:chgData name="Gibeau Lambert" userId="8883da9334975d54" providerId="LiveId" clId="{2A5BB8A5-941D-434A-8FA1-EB2F7CB1C0BF}" dt="2023-10-10T13:16:34.938" v="45"/>
        <pc:sldMkLst>
          <pc:docMk/>
          <pc:sldMk cId="3958048879" sldId="1375"/>
        </pc:sldMkLst>
        <pc:picChg chg="mod">
          <ac:chgData name="Gibeau Lambert" userId="8883da9334975d54" providerId="LiveId" clId="{2A5BB8A5-941D-434A-8FA1-EB2F7CB1C0BF}" dt="2023-10-10T13:11:13.296" v="22" actId="1076"/>
          <ac:picMkLst>
            <pc:docMk/>
            <pc:sldMk cId="3958048879" sldId="1375"/>
            <ac:picMk id="8" creationId="{5EE3F4DB-CE58-7252-A4C3-4EB98EEF4F63}"/>
          </ac:picMkLst>
        </pc:picChg>
      </pc:sldChg>
      <pc:sldChg chg="modTransition modAnim">
        <pc:chgData name="Gibeau Lambert" userId="8883da9334975d54" providerId="LiveId" clId="{2A5BB8A5-941D-434A-8FA1-EB2F7CB1C0BF}" dt="2023-10-10T13:16:34.938" v="45"/>
        <pc:sldMkLst>
          <pc:docMk/>
          <pc:sldMk cId="441395850" sldId="1376"/>
        </pc:sldMkLst>
      </pc:sldChg>
      <pc:sldChg chg="modTransition">
        <pc:chgData name="Gibeau Lambert" userId="8883da9334975d54" providerId="LiveId" clId="{2A5BB8A5-941D-434A-8FA1-EB2F7CB1C0BF}" dt="2023-10-10T13:16:34.938" v="45"/>
        <pc:sldMkLst>
          <pc:docMk/>
          <pc:sldMk cId="882267841" sldId="1377"/>
        </pc:sldMkLst>
      </pc:sldChg>
      <pc:sldChg chg="modTransition">
        <pc:chgData name="Gibeau Lambert" userId="8883da9334975d54" providerId="LiveId" clId="{2A5BB8A5-941D-434A-8FA1-EB2F7CB1C0BF}" dt="2023-10-10T13:16:34.938" v="45"/>
        <pc:sldMkLst>
          <pc:docMk/>
          <pc:sldMk cId="2417660450" sldId="1378"/>
        </pc:sldMkLst>
      </pc:sldChg>
      <pc:sldChg chg="modTransition">
        <pc:chgData name="Gibeau Lambert" userId="8883da9334975d54" providerId="LiveId" clId="{2A5BB8A5-941D-434A-8FA1-EB2F7CB1C0BF}" dt="2023-10-10T13:16:34.938" v="45"/>
        <pc:sldMkLst>
          <pc:docMk/>
          <pc:sldMk cId="3578244798" sldId="1379"/>
        </pc:sldMkLst>
      </pc:sldChg>
      <pc:sldChg chg="modSp modTransition modAnim">
        <pc:chgData name="Gibeau Lambert" userId="8883da9334975d54" providerId="LiveId" clId="{2A5BB8A5-941D-434A-8FA1-EB2F7CB1C0BF}" dt="2023-10-10T13:16:34.938" v="45"/>
        <pc:sldMkLst>
          <pc:docMk/>
          <pc:sldMk cId="2731820413" sldId="1380"/>
        </pc:sldMkLst>
        <pc:spChg chg="mod">
          <ac:chgData name="Gibeau Lambert" userId="8883da9334975d54" providerId="LiveId" clId="{2A5BB8A5-941D-434A-8FA1-EB2F7CB1C0BF}" dt="2023-10-10T13:11:48.361" v="25" actId="20577"/>
          <ac:spMkLst>
            <pc:docMk/>
            <pc:sldMk cId="2731820413" sldId="1380"/>
            <ac:spMk id="5" creationId="{F8FC129A-7165-CCF0-7790-E4E52F4FAA18}"/>
          </ac:spMkLst>
        </pc:spChg>
      </pc:sldChg>
      <pc:sldChg chg="modTransition">
        <pc:chgData name="Gibeau Lambert" userId="8883da9334975d54" providerId="LiveId" clId="{2A5BB8A5-941D-434A-8FA1-EB2F7CB1C0BF}" dt="2023-10-10T13:16:34.938" v="45"/>
        <pc:sldMkLst>
          <pc:docMk/>
          <pc:sldMk cId="201303638" sldId="1381"/>
        </pc:sldMkLst>
      </pc:sldChg>
      <pc:sldChg chg="modTransition">
        <pc:chgData name="Gibeau Lambert" userId="8883da9334975d54" providerId="LiveId" clId="{2A5BB8A5-941D-434A-8FA1-EB2F7CB1C0BF}" dt="2023-10-10T13:16:34.938" v="45"/>
        <pc:sldMkLst>
          <pc:docMk/>
          <pc:sldMk cId="2670893046" sldId="1382"/>
        </pc:sldMkLst>
      </pc:sldChg>
      <pc:sldChg chg="modTransition">
        <pc:chgData name="Gibeau Lambert" userId="8883da9334975d54" providerId="LiveId" clId="{2A5BB8A5-941D-434A-8FA1-EB2F7CB1C0BF}" dt="2023-10-10T13:16:34.938" v="45"/>
        <pc:sldMkLst>
          <pc:docMk/>
          <pc:sldMk cId="3477544853" sldId="1383"/>
        </pc:sldMkLst>
      </pc:sldChg>
      <pc:sldChg chg="modTransition">
        <pc:chgData name="Gibeau Lambert" userId="8883da9334975d54" providerId="LiveId" clId="{2A5BB8A5-941D-434A-8FA1-EB2F7CB1C0BF}" dt="2023-10-10T13:16:34.938" v="45"/>
        <pc:sldMkLst>
          <pc:docMk/>
          <pc:sldMk cId="1244790162" sldId="1384"/>
        </pc:sldMkLst>
      </pc:sldChg>
      <pc:sldChg chg="modTransition">
        <pc:chgData name="Gibeau Lambert" userId="8883da9334975d54" providerId="LiveId" clId="{2A5BB8A5-941D-434A-8FA1-EB2F7CB1C0BF}" dt="2023-10-10T13:16:34.938" v="45"/>
        <pc:sldMkLst>
          <pc:docMk/>
          <pc:sldMk cId="3554088985" sldId="1385"/>
        </pc:sldMkLst>
      </pc:sldChg>
      <pc:sldChg chg="modTransition">
        <pc:chgData name="Gibeau Lambert" userId="8883da9334975d54" providerId="LiveId" clId="{2A5BB8A5-941D-434A-8FA1-EB2F7CB1C0BF}" dt="2023-10-10T13:16:34.938" v="45"/>
        <pc:sldMkLst>
          <pc:docMk/>
          <pc:sldMk cId="128801928" sldId="1386"/>
        </pc:sldMkLst>
      </pc:sldChg>
      <pc:sldChg chg="modTransition">
        <pc:chgData name="Gibeau Lambert" userId="8883da9334975d54" providerId="LiveId" clId="{2A5BB8A5-941D-434A-8FA1-EB2F7CB1C0BF}" dt="2023-10-10T13:16:34.938" v="45"/>
        <pc:sldMkLst>
          <pc:docMk/>
          <pc:sldMk cId="3025725773" sldId="1387"/>
        </pc:sldMkLst>
      </pc:sldChg>
      <pc:sldChg chg="modSp mod modTransition">
        <pc:chgData name="Gibeau Lambert" userId="8883da9334975d54" providerId="LiveId" clId="{2A5BB8A5-941D-434A-8FA1-EB2F7CB1C0BF}" dt="2023-10-10T13:16:34.938" v="45"/>
        <pc:sldMkLst>
          <pc:docMk/>
          <pc:sldMk cId="233430072" sldId="1388"/>
        </pc:sldMkLst>
        <pc:spChg chg="mod">
          <ac:chgData name="Gibeau Lambert" userId="8883da9334975d54" providerId="LiveId" clId="{2A5BB8A5-941D-434A-8FA1-EB2F7CB1C0BF}" dt="2023-10-10T13:13:10.274" v="32" actId="115"/>
          <ac:spMkLst>
            <pc:docMk/>
            <pc:sldMk cId="233430072" sldId="1388"/>
            <ac:spMk id="3" creationId="{74215230-629E-1D13-E3EB-E8D2B7707A4B}"/>
          </ac:spMkLst>
        </pc:spChg>
      </pc:sldChg>
      <pc:sldChg chg="modTransition">
        <pc:chgData name="Gibeau Lambert" userId="8883da9334975d54" providerId="LiveId" clId="{2A5BB8A5-941D-434A-8FA1-EB2F7CB1C0BF}" dt="2023-10-10T13:16:34.938" v="45"/>
        <pc:sldMkLst>
          <pc:docMk/>
          <pc:sldMk cId="1269250491" sldId="1389"/>
        </pc:sldMkLst>
      </pc:sldChg>
      <pc:sldChg chg="del">
        <pc:chgData name="Gibeau Lambert" userId="8883da9334975d54" providerId="LiveId" clId="{2A5BB8A5-941D-434A-8FA1-EB2F7CB1C0BF}" dt="2023-10-10T13:14:07.392" v="38" actId="47"/>
        <pc:sldMkLst>
          <pc:docMk/>
          <pc:sldMk cId="786581485" sldId="1390"/>
        </pc:sldMkLst>
      </pc:sldChg>
      <pc:sldChg chg="del">
        <pc:chgData name="Gibeau Lambert" userId="8883da9334975d54" providerId="LiveId" clId="{2A5BB8A5-941D-434A-8FA1-EB2F7CB1C0BF}" dt="2023-10-10T13:14:07.392" v="38" actId="47"/>
        <pc:sldMkLst>
          <pc:docMk/>
          <pc:sldMk cId="595541182" sldId="1391"/>
        </pc:sldMkLst>
      </pc:sldChg>
    </pc:docChg>
  </pc:docChgLst>
  <pc:docChgLst>
    <pc:chgData name="Gibeau Lambert" userId="8883da9334975d54" providerId="LiveId" clId="{17841776-CA0F-4F98-ADAF-520DC0FA6586}"/>
    <pc:docChg chg="modSld modMainMaster">
      <pc:chgData name="Gibeau Lambert" userId="8883da9334975d54" providerId="LiveId" clId="{17841776-CA0F-4F98-ADAF-520DC0FA6586}" dt="2024-09-20T11:15:06.549" v="5"/>
      <pc:docMkLst>
        <pc:docMk/>
      </pc:docMkLst>
      <pc:sldChg chg="setBg">
        <pc:chgData name="Gibeau Lambert" userId="8883da9334975d54" providerId="LiveId" clId="{17841776-CA0F-4F98-ADAF-520DC0FA6586}" dt="2024-09-20T11:15:06.549" v="5"/>
        <pc:sldMkLst>
          <pc:docMk/>
          <pc:sldMk cId="3505838351" sldId="444"/>
        </pc:sldMkLst>
      </pc:sldChg>
      <pc:sldMasterChg chg="setBg modSldLayout">
        <pc:chgData name="Gibeau Lambert" userId="8883da9334975d54" providerId="LiveId" clId="{17841776-CA0F-4F98-ADAF-520DC0FA6586}" dt="2024-09-20T11:15:06.549" v="5"/>
        <pc:sldMasterMkLst>
          <pc:docMk/>
          <pc:sldMasterMk cId="0" sldId="2147483648"/>
        </pc:sldMasterMkLst>
        <pc:sldLayoutChg chg="setBg">
          <pc:chgData name="Gibeau Lambert" userId="8883da9334975d54" providerId="LiveId" clId="{17841776-CA0F-4F98-ADAF-520DC0FA6586}" dt="2024-09-20T11:15:06.549" v="5"/>
          <pc:sldLayoutMkLst>
            <pc:docMk/>
            <pc:sldMasterMk cId="0" sldId="2147483648"/>
            <pc:sldLayoutMk cId="0" sldId="2147483649"/>
          </pc:sldLayoutMkLst>
        </pc:sldLayoutChg>
        <pc:sldLayoutChg chg="setBg">
          <pc:chgData name="Gibeau Lambert" userId="8883da9334975d54" providerId="LiveId" clId="{17841776-CA0F-4F98-ADAF-520DC0FA6586}" dt="2024-09-20T11:15:06.549" v="5"/>
          <pc:sldLayoutMkLst>
            <pc:docMk/>
            <pc:sldMasterMk cId="0" sldId="2147483648"/>
            <pc:sldLayoutMk cId="0" sldId="2147483650"/>
          </pc:sldLayoutMkLst>
        </pc:sldLayoutChg>
        <pc:sldLayoutChg chg="setBg">
          <pc:chgData name="Gibeau Lambert" userId="8883da9334975d54" providerId="LiveId" clId="{17841776-CA0F-4F98-ADAF-520DC0FA6586}" dt="2024-09-20T11:15:06.549" v="5"/>
          <pc:sldLayoutMkLst>
            <pc:docMk/>
            <pc:sldMasterMk cId="0" sldId="2147483648"/>
            <pc:sldLayoutMk cId="0" sldId="2147483652"/>
          </pc:sldLayoutMkLst>
        </pc:sldLayoutChg>
        <pc:sldLayoutChg chg="setBg">
          <pc:chgData name="Gibeau Lambert" userId="8883da9334975d54" providerId="LiveId" clId="{17841776-CA0F-4F98-ADAF-520DC0FA6586}" dt="2024-09-20T11:15:06.549" v="5"/>
          <pc:sldLayoutMkLst>
            <pc:docMk/>
            <pc:sldMasterMk cId="0" sldId="2147483648"/>
            <pc:sldLayoutMk cId="0" sldId="2147483653"/>
          </pc:sldLayoutMkLst>
        </pc:sldLayoutChg>
        <pc:sldLayoutChg chg="setBg">
          <pc:chgData name="Gibeau Lambert" userId="8883da9334975d54" providerId="LiveId" clId="{17841776-CA0F-4F98-ADAF-520DC0FA6586}" dt="2024-09-20T11:15:06.549" v="5"/>
          <pc:sldLayoutMkLst>
            <pc:docMk/>
            <pc:sldMasterMk cId="0" sldId="2147483648"/>
            <pc:sldLayoutMk cId="0" sldId="2147483654"/>
          </pc:sldLayoutMkLst>
        </pc:sldLayoutChg>
        <pc:sldLayoutChg chg="setBg">
          <pc:chgData name="Gibeau Lambert" userId="8883da9334975d54" providerId="LiveId" clId="{17841776-CA0F-4F98-ADAF-520DC0FA6586}" dt="2024-09-20T11:15:06.549" v="5"/>
          <pc:sldLayoutMkLst>
            <pc:docMk/>
            <pc:sldMasterMk cId="0" sldId="2147483648"/>
            <pc:sldLayoutMk cId="0" sldId="2147483655"/>
          </pc:sldLayoutMkLst>
        </pc:sldLayoutChg>
        <pc:sldLayoutChg chg="setBg">
          <pc:chgData name="Gibeau Lambert" userId="8883da9334975d54" providerId="LiveId" clId="{17841776-CA0F-4F98-ADAF-520DC0FA6586}" dt="2024-09-20T11:15:06.549" v="5"/>
          <pc:sldLayoutMkLst>
            <pc:docMk/>
            <pc:sldMasterMk cId="0" sldId="2147483648"/>
            <pc:sldLayoutMk cId="0" sldId="2147483656"/>
          </pc:sldLayoutMkLst>
        </pc:sldLayoutChg>
        <pc:sldLayoutChg chg="setBg">
          <pc:chgData name="Gibeau Lambert" userId="8883da9334975d54" providerId="LiveId" clId="{17841776-CA0F-4F98-ADAF-520DC0FA6586}" dt="2024-09-20T11:15:06.549" v="5"/>
          <pc:sldLayoutMkLst>
            <pc:docMk/>
            <pc:sldMasterMk cId="0" sldId="2147483648"/>
            <pc:sldLayoutMk cId="0" sldId="2147483657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FED39-41EA-41BD-A837-B2A11FCB7770}" type="datetimeFigureOut">
              <a:rPr lang="fr-FR" smtClean="0"/>
              <a:pPr/>
              <a:t>30/09/2024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E848EB-6901-4429-AEA3-235E519DC89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4478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710FF-B6BA-4AD5-8043-85A9C36F91BF}" type="datetimeFigureOut">
              <a:rPr lang="fr-FR" smtClean="0"/>
              <a:pPr/>
              <a:t>30/09/2024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BF4A22-7443-450B-AACE-408400C3FD5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5679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4238882-48B9-4648-9F15-3E72FB25E5A3}" type="slidenum">
              <a:rPr lang="fr-FR" altLang="fr-FR"/>
              <a:pPr/>
              <a:t>26</a:t>
            </a:fld>
            <a:endParaRPr lang="fr-FR" altLang="fr-FR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40360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&amp;P EP20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4728"/>
            <a:ext cx="8640960" cy="857250"/>
          </a:xfrm>
        </p:spPr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15566"/>
            <a:ext cx="8640960" cy="38164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EDC02C8-FA74-4562-9472-0A9ED6F73326}" type="datetimeFigureOut">
              <a:rPr lang="fr-FR" smtClean="0"/>
              <a:pPr/>
              <a:t>30/09/2024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F72F2F3-D39E-4B50-86F7-4D9B88AC5DF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EDC02C8-FA74-4562-9472-0A9ED6F73326}" type="datetimeFigureOut">
              <a:rPr lang="fr-FR" smtClean="0"/>
              <a:pPr/>
              <a:t>30/09/2024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F72F2F3-D39E-4B50-86F7-4D9B88AC5DF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EDC02C8-FA74-4562-9472-0A9ED6F73326}" type="datetimeFigureOut">
              <a:rPr lang="fr-FR" smtClean="0"/>
              <a:pPr/>
              <a:t>30/09/2024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F72F2F3-D39E-4B50-86F7-4D9B88AC5DF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EDC02C8-FA74-4562-9472-0A9ED6F73326}" type="datetimeFigureOut">
              <a:rPr lang="fr-FR" smtClean="0"/>
              <a:pPr/>
              <a:t>30/09/2024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F72F2F3-D39E-4B50-86F7-4D9B88AC5DF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EDC02C8-FA74-4562-9472-0A9ED6F73326}" type="datetimeFigureOut">
              <a:rPr lang="fr-FR" smtClean="0"/>
              <a:pPr/>
              <a:t>30/09/2024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F72F2F3-D39E-4B50-86F7-4D9B88AC5DF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EDC02C8-FA74-4562-9472-0A9ED6F73326}" type="datetimeFigureOut">
              <a:rPr lang="fr-FR" smtClean="0"/>
              <a:pPr/>
              <a:t>30/09/2024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F72F2F3-D39E-4B50-86F7-4D9B88AC5DF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56429" y="5595"/>
            <a:ext cx="864096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1520" y="915566"/>
            <a:ext cx="8640960" cy="3679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2400" b="0" i="0" u="none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600"/>
        </a:spcBef>
        <a:buClr>
          <a:srgbClr val="0070C0"/>
        </a:buClr>
        <a:buFont typeface="Arial" panose="020B0604020202020204" pitchFamily="34" charset="0"/>
        <a:buChar char="•"/>
        <a:defRPr sz="16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600"/>
        </a:spcBef>
        <a:buClr>
          <a:srgbClr val="0070C0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600"/>
        </a:spcBef>
        <a:buClr>
          <a:schemeClr val="accent2"/>
        </a:buClr>
        <a:buFont typeface="Wingdings" panose="05000000000000000000" pitchFamily="2" charset="2"/>
        <a:buChar char="§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fr/url?sa=t&amp;rct=j&amp;q=&amp;esrc=s&amp;source=web&amp;cd=&amp;cad=rja&amp;uact=8&amp;ved=2ahUKEwiDi6Hal979AhVvVqQEHfXZDMUQFnoECDQQAQ&amp;url=https://sante.gouv.fr/IMG/pdf/conso.pdf&amp;usg=AOvVaw0tqK8HsSB05xxro3kfG4zu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3A7218-C26D-4D15-9761-8D20D9E3A4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En 2024</a:t>
            </a:r>
            <a:br>
              <a:rPr lang="fr-FR" b="1" dirty="0"/>
            </a:br>
            <a:r>
              <a:rPr lang="fr-FR" b="1" dirty="0"/>
              <a:t>faut-il avoir peur de manger ?</a:t>
            </a:r>
            <a:endParaRPr lang="fr-FR" sz="28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18AD0A6-A1B1-48D6-86EF-EFD476F60F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2200" b="1" dirty="0"/>
              <a:t>Dr Brigitte ROCHEREAU</a:t>
            </a:r>
          </a:p>
          <a:p>
            <a:r>
              <a:rPr lang="fr-FR" dirty="0"/>
              <a:t>Médecin nutritionniste DESC1, </a:t>
            </a:r>
          </a:p>
          <a:p>
            <a:r>
              <a:rPr lang="fr-FR" dirty="0"/>
              <a:t>Antony (92), Paris (16)</a:t>
            </a:r>
          </a:p>
        </p:txBody>
      </p:sp>
    </p:spTree>
    <p:extLst>
      <p:ext uri="{BB962C8B-B14F-4D97-AF65-F5344CB8AC3E}">
        <p14:creationId xmlns:p14="http://schemas.microsoft.com/office/powerpoint/2010/main" val="3505838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169BF3-A05F-41EF-8A55-D89172EE3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/>
              <a:t>Manger… du point de vue </a:t>
            </a:r>
            <a:r>
              <a:rPr lang="fr-FR" sz="2400" b="1" dirty="0"/>
              <a:t>Comportemental </a:t>
            </a:r>
            <a:r>
              <a:rPr lang="fr-FR" sz="2400" dirty="0"/>
              <a:t>(2/7)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FC0A0F-78BE-D0A7-95C0-39E7F5177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15566"/>
            <a:ext cx="8640960" cy="2088232"/>
          </a:xfrm>
        </p:spPr>
        <p:txBody>
          <a:bodyPr/>
          <a:lstStyle/>
          <a:p>
            <a:r>
              <a:rPr lang="fr-FR" dirty="0"/>
              <a:t>Manger est un </a:t>
            </a:r>
            <a:r>
              <a:rPr lang="fr-FR" sz="1800" b="1" dirty="0"/>
              <a:t>acte hédonique, d’ordre affectif et émotionnel</a:t>
            </a:r>
            <a:endParaRPr lang="fr-FR" dirty="0"/>
          </a:p>
        </p:txBody>
      </p:sp>
      <p:pic>
        <p:nvPicPr>
          <p:cNvPr id="4" name="Picture 4" descr="BBé">
            <a:extLst>
              <a:ext uri="{FF2B5EF4-FFF2-40B4-BE49-F238E27FC236}">
                <a16:creationId xmlns:a16="http://schemas.microsoft.com/office/drawing/2014/main" id="{7C13E6D4-734A-26EF-FB25-61365E734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927" y="1838377"/>
            <a:ext cx="3270318" cy="2330841"/>
          </a:xfrm>
          <a:prstGeom prst="rect">
            <a:avLst/>
          </a:prstGeom>
          <a:noFill/>
          <a:ln w="19050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2714612" y="1714494"/>
            <a:ext cx="256169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2453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169BF3-A05F-41EF-8A55-D89172EE3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/>
              <a:t>Manger… du point de vue </a:t>
            </a:r>
            <a:r>
              <a:rPr lang="fr-FR" sz="2400" b="1" dirty="0"/>
              <a:t>Comportemental </a:t>
            </a:r>
            <a:r>
              <a:rPr lang="fr-FR" sz="2400" dirty="0"/>
              <a:t>(3/7)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FC0A0F-78BE-D0A7-95C0-39E7F5177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15566"/>
            <a:ext cx="8640960" cy="2088232"/>
          </a:xfrm>
        </p:spPr>
        <p:txBody>
          <a:bodyPr/>
          <a:lstStyle/>
          <a:p>
            <a:r>
              <a:rPr lang="fr-FR" dirty="0">
                <a:latin typeface="+mn-lt"/>
              </a:rPr>
              <a:t>Manger est un </a:t>
            </a:r>
            <a:r>
              <a:rPr lang="fr-FR" sz="1800" b="1" dirty="0">
                <a:latin typeface="+mn-lt"/>
              </a:rPr>
              <a:t>acte symbolique, d’ordre relationnel et culturel</a:t>
            </a:r>
          </a:p>
          <a:p>
            <a:pPr lvl="1"/>
            <a:r>
              <a:rPr lang="fr-FR" sz="1600" dirty="0"/>
              <a:t>Il s’inscrit dans une relation sociale avec autrui</a:t>
            </a:r>
            <a:br>
              <a:rPr lang="fr-FR" b="1" dirty="0">
                <a:latin typeface="+mn-lt"/>
              </a:rPr>
            </a:br>
            <a:endParaRPr lang="fr-FR" dirty="0"/>
          </a:p>
        </p:txBody>
      </p:sp>
      <p:pic>
        <p:nvPicPr>
          <p:cNvPr id="5" name="Espace réservé du contenu 7" descr="tableau-le-dejeuner-des-canotiers-1881.jpg">
            <a:extLst>
              <a:ext uri="{FF2B5EF4-FFF2-40B4-BE49-F238E27FC236}">
                <a16:creationId xmlns:a16="http://schemas.microsoft.com/office/drawing/2014/main" id="{B19A4833-0E09-F817-0A1F-363D880F39E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1978367"/>
            <a:ext cx="3059623" cy="2258002"/>
          </a:xfrm>
          <a:prstGeom prst="rect">
            <a:avLst/>
          </a:prstGeom>
          <a:ln w="1905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4039493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169BF3-A05F-41EF-8A55-D89172EE3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/>
              <a:t>Manger… du point de vue </a:t>
            </a:r>
            <a:r>
              <a:rPr lang="fr-FR" sz="2400" b="1" dirty="0"/>
              <a:t>Comportemental </a:t>
            </a:r>
            <a:r>
              <a:rPr lang="fr-FR" sz="2400" dirty="0"/>
              <a:t>(4/7)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FC0A0F-78BE-D0A7-95C0-39E7F5177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915566"/>
            <a:ext cx="8568952" cy="34563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>
                <a:solidFill>
                  <a:srgbClr val="0070C0"/>
                </a:solidFill>
              </a:rPr>
              <a:t>Les pratiques alimentaires constituent de </a:t>
            </a:r>
            <a:r>
              <a:rPr lang="fr-FR" b="1" dirty="0">
                <a:solidFill>
                  <a:srgbClr val="0070C0"/>
                </a:solidFill>
              </a:rPr>
              <a:t>profonds marqueurs identitaires</a:t>
            </a:r>
          </a:p>
          <a:p>
            <a:r>
              <a:rPr lang="fr-FR" dirty="0"/>
              <a:t>Manger ensemble</a:t>
            </a:r>
          </a:p>
          <a:p>
            <a:pPr lvl="1"/>
            <a:r>
              <a:rPr lang="fr-FR" dirty="0"/>
              <a:t>est un partage</a:t>
            </a:r>
          </a:p>
          <a:p>
            <a:pPr lvl="1"/>
            <a:r>
              <a:rPr lang="fr-FR" dirty="0"/>
              <a:t>socialise</a:t>
            </a:r>
          </a:p>
          <a:p>
            <a:r>
              <a:rPr lang="fr-FR" dirty="0"/>
              <a:t>Symbole d’appartenance à un groupe  </a:t>
            </a:r>
          </a:p>
          <a:p>
            <a:pPr lvl="1"/>
            <a:r>
              <a:rPr lang="fr-FR" dirty="0"/>
              <a:t>familial,</a:t>
            </a:r>
          </a:p>
          <a:p>
            <a:pPr lvl="1"/>
            <a:r>
              <a:rPr lang="fr-FR" dirty="0"/>
              <a:t>social, amical,</a:t>
            </a:r>
          </a:p>
          <a:p>
            <a:pPr lvl="1"/>
            <a:r>
              <a:rPr lang="fr-FR" dirty="0"/>
              <a:t>économico-culturel,</a:t>
            </a:r>
          </a:p>
          <a:p>
            <a:pPr lvl="1"/>
            <a:r>
              <a:rPr lang="fr-FR" dirty="0"/>
              <a:t>géographique, </a:t>
            </a:r>
          </a:p>
          <a:p>
            <a:pPr lvl="1"/>
            <a:r>
              <a:rPr lang="fr-FR" dirty="0"/>
              <a:t>religieux,…</a:t>
            </a:r>
          </a:p>
        </p:txBody>
      </p:sp>
      <p:pic>
        <p:nvPicPr>
          <p:cNvPr id="5" name="Espace réservé du contenu 3" descr="asie-repas.jpg">
            <a:extLst>
              <a:ext uri="{FF2B5EF4-FFF2-40B4-BE49-F238E27FC236}">
                <a16:creationId xmlns:a16="http://schemas.microsoft.com/office/drawing/2014/main" id="{18688025-7715-695B-F8CD-D83C2E6F31E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1633242"/>
            <a:ext cx="2160240" cy="2571491"/>
          </a:xfrm>
          <a:prstGeom prst="rect">
            <a:avLst/>
          </a:prstGeom>
          <a:noFill/>
          <a:ln w="19050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C0196B7-9ABF-7AEE-C481-97F40A598777}"/>
              </a:ext>
            </a:extLst>
          </p:cNvPr>
          <p:cNvSpPr/>
          <p:nvPr/>
        </p:nvSpPr>
        <p:spPr>
          <a:xfrm>
            <a:off x="179512" y="4907940"/>
            <a:ext cx="460851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i="1" dirty="0"/>
              <a:t>Thierry </a:t>
            </a:r>
            <a:r>
              <a:rPr lang="fr-FR" sz="900" i="1" dirty="0" err="1"/>
              <a:t>Mathe</a:t>
            </a:r>
            <a:r>
              <a:rPr lang="fr-FR" sz="900" i="1" dirty="0"/>
              <a:t> et all. Evolution des représentations sociales du bien manger- Credoc, </a:t>
            </a:r>
            <a:r>
              <a:rPr lang="fr-FR" sz="900" i="1" dirty="0" err="1"/>
              <a:t>déc</a:t>
            </a:r>
            <a:r>
              <a:rPr lang="fr-FR" sz="900" i="1" dirty="0"/>
              <a:t> 2014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60389D6-36A4-E738-FBC7-A383DACF2872}"/>
              </a:ext>
            </a:extLst>
          </p:cNvPr>
          <p:cNvSpPr txBox="1"/>
          <p:nvPr/>
        </p:nvSpPr>
        <p:spPr>
          <a:xfrm>
            <a:off x="2474165" y="4371391"/>
            <a:ext cx="3627853" cy="36933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Manger contribue à l’identité sociale</a:t>
            </a:r>
          </a:p>
        </p:txBody>
      </p:sp>
    </p:spTree>
    <p:extLst>
      <p:ext uri="{BB962C8B-B14F-4D97-AF65-F5344CB8AC3E}">
        <p14:creationId xmlns:p14="http://schemas.microsoft.com/office/powerpoint/2010/main" val="1966975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169BF3-A05F-41EF-8A55-D89172EE3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/>
              <a:t>Manger… du point de vue </a:t>
            </a:r>
            <a:r>
              <a:rPr lang="fr-FR" sz="2400" b="1" dirty="0"/>
              <a:t>Comportemental </a:t>
            </a:r>
            <a:r>
              <a:rPr lang="fr-FR" sz="2400" dirty="0"/>
              <a:t>(5/7)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FC0A0F-78BE-D0A7-95C0-39E7F5177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644" y="843558"/>
            <a:ext cx="8568952" cy="34563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0070C0"/>
                </a:solidFill>
              </a:rPr>
              <a:t>Un comportement alimentaire normal :  </a:t>
            </a:r>
            <a:r>
              <a:rPr lang="fr-FR" b="1" dirty="0">
                <a:solidFill>
                  <a:srgbClr val="C00000"/>
                </a:solidFill>
              </a:rPr>
              <a:t>cela n’existe pas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60389D6-36A4-E738-FBC7-A383DACF2872}"/>
              </a:ext>
            </a:extLst>
          </p:cNvPr>
          <p:cNvSpPr txBox="1"/>
          <p:nvPr/>
        </p:nvSpPr>
        <p:spPr>
          <a:xfrm>
            <a:off x="3596893" y="2827738"/>
            <a:ext cx="2078454" cy="369332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>
                <a:solidFill>
                  <a:srgbClr val="0070C0"/>
                </a:solidFill>
              </a:rPr>
              <a:t>Chacun ses valeurs !</a:t>
            </a:r>
          </a:p>
        </p:txBody>
      </p:sp>
      <p:pic>
        <p:nvPicPr>
          <p:cNvPr id="4" name="Picture 2" descr="Vietnam-famille">
            <a:extLst>
              <a:ext uri="{FF2B5EF4-FFF2-40B4-BE49-F238E27FC236}">
                <a16:creationId xmlns:a16="http://schemas.microsoft.com/office/drawing/2014/main" id="{9E583D51-F8FF-F89D-4645-895D8B136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5452" y="1433565"/>
            <a:ext cx="2405758" cy="1614670"/>
          </a:xfrm>
          <a:prstGeom prst="rect">
            <a:avLst/>
          </a:prstGeom>
          <a:noFill/>
          <a:ln w="1905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8" name="Espace réservé du contenu 4" descr="senegal_.jpg">
            <a:extLst>
              <a:ext uri="{FF2B5EF4-FFF2-40B4-BE49-F238E27FC236}">
                <a16:creationId xmlns:a16="http://schemas.microsoft.com/office/drawing/2014/main" id="{D79460C2-D847-7782-D03A-5618ACB274B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1433565"/>
            <a:ext cx="2212971" cy="1245506"/>
          </a:xfrm>
          <a:prstGeom prst="rect">
            <a:avLst/>
          </a:prstGeom>
          <a:noFill/>
          <a:ln w="1905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9" name="Picture 2" descr="C:\Users\brigitte\Documents\IMAGES\repas dessin-famille+chien.jpg">
            <a:extLst>
              <a:ext uri="{FF2B5EF4-FFF2-40B4-BE49-F238E27FC236}">
                <a16:creationId xmlns:a16="http://schemas.microsoft.com/office/drawing/2014/main" id="{116F8819-B772-7DB0-CF44-FB91D281D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2963642"/>
            <a:ext cx="2418956" cy="1926307"/>
          </a:xfrm>
          <a:prstGeom prst="rect">
            <a:avLst/>
          </a:prstGeom>
          <a:noFill/>
          <a:ln w="1905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10" name="Espace réservé du contenu 3" descr="Sans titre.jpg">
            <a:extLst>
              <a:ext uri="{FF2B5EF4-FFF2-40B4-BE49-F238E27FC236}">
                <a16:creationId xmlns:a16="http://schemas.microsoft.com/office/drawing/2014/main" id="{491CA2C2-C666-7919-56FD-87E4F65190B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3432344"/>
            <a:ext cx="2592288" cy="1451681"/>
          </a:xfrm>
          <a:prstGeom prst="rect">
            <a:avLst/>
          </a:prstGeom>
          <a:ln w="1905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13600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169BF3-A05F-41EF-8A55-D89172EE3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/>
              <a:t>Manger… du point de vue </a:t>
            </a:r>
            <a:r>
              <a:rPr lang="fr-FR" sz="2400" b="1" dirty="0"/>
              <a:t>Comportemental </a:t>
            </a:r>
            <a:r>
              <a:rPr lang="fr-FR" sz="2400" dirty="0"/>
              <a:t>(</a:t>
            </a:r>
            <a:r>
              <a:rPr lang="fr-FR" dirty="0"/>
              <a:t>6</a:t>
            </a:r>
            <a:r>
              <a:rPr lang="fr-FR" sz="2400" dirty="0"/>
              <a:t>/7)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FC0A0F-78BE-D0A7-95C0-39E7F5177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915566"/>
            <a:ext cx="8568952" cy="34563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0070C0"/>
                </a:solidFill>
                <a:latin typeface="+mn-lt"/>
              </a:rPr>
              <a:t>Manger est un </a:t>
            </a:r>
            <a:r>
              <a:rPr lang="fr-FR" sz="1800" b="1" dirty="0">
                <a:solidFill>
                  <a:srgbClr val="0070C0"/>
                </a:solidFill>
                <a:latin typeface="+mn-lt"/>
              </a:rPr>
              <a:t>acte ambivalent</a:t>
            </a:r>
            <a:endParaRPr lang="fr-FR" b="1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60389D6-36A4-E738-FBC7-A383DACF2872}"/>
              </a:ext>
            </a:extLst>
          </p:cNvPr>
          <p:cNvSpPr txBox="1"/>
          <p:nvPr/>
        </p:nvSpPr>
        <p:spPr>
          <a:xfrm>
            <a:off x="4716016" y="2787774"/>
            <a:ext cx="3765133" cy="64633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fr-FR" i="1" dirty="0">
                <a:solidFill>
                  <a:srgbClr val="0070C0"/>
                </a:solidFill>
              </a:rPr>
              <a:t>« on creuse sa tombe avec ses dents »</a:t>
            </a:r>
          </a:p>
          <a:p>
            <a:r>
              <a:rPr lang="fr-FR" dirty="0">
                <a:solidFill>
                  <a:srgbClr val="0070C0"/>
                </a:solidFill>
              </a:rPr>
              <a:t>		(adage populaire)</a:t>
            </a:r>
          </a:p>
        </p:txBody>
      </p:sp>
      <p:pic>
        <p:nvPicPr>
          <p:cNvPr id="4" name="Picture 4" descr="manger tue 2">
            <a:extLst>
              <a:ext uri="{FF2B5EF4-FFF2-40B4-BE49-F238E27FC236}">
                <a16:creationId xmlns:a16="http://schemas.microsoft.com/office/drawing/2014/main" id="{AAA9A8F2-B659-0768-863A-7A94D4114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5052" y="1557639"/>
            <a:ext cx="2417618" cy="2808312"/>
          </a:xfrm>
          <a:prstGeom prst="rect">
            <a:avLst/>
          </a:prstGeom>
          <a:noFill/>
          <a:ln w="19050">
            <a:solidFill>
              <a:srgbClr val="7030A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0792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169BF3-A05F-41EF-8A55-D89172EE3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/>
              <a:t>Manger… du point de vue </a:t>
            </a:r>
            <a:r>
              <a:rPr lang="fr-FR" sz="2400" b="1" dirty="0"/>
              <a:t>Comportemental </a:t>
            </a:r>
            <a:r>
              <a:rPr lang="fr-FR" sz="2400" dirty="0"/>
              <a:t>(</a:t>
            </a:r>
            <a:r>
              <a:rPr lang="fr-FR" dirty="0"/>
              <a:t>7</a:t>
            </a:r>
            <a:r>
              <a:rPr lang="fr-FR" sz="2400" dirty="0"/>
              <a:t>/7)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FC0A0F-78BE-D0A7-95C0-39E7F5177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059582"/>
            <a:ext cx="8568952" cy="34563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0070C0"/>
                </a:solidFill>
                <a:latin typeface="+mn-lt"/>
              </a:rPr>
              <a:t>Années 1990 : Prise de conscience du mangeur</a:t>
            </a:r>
          </a:p>
          <a:p>
            <a:r>
              <a:rPr lang="fr-FR" dirty="0"/>
              <a:t>Scandales sanitaires : </a:t>
            </a:r>
            <a:r>
              <a:rPr lang="fr-FR" sz="1800" dirty="0"/>
              <a:t>crise de la </a:t>
            </a:r>
            <a:r>
              <a:rPr lang="fr-FR" b="1" dirty="0"/>
              <a:t>« </a:t>
            </a:r>
            <a:r>
              <a:rPr lang="fr-FR" sz="1800" b="1" dirty="0"/>
              <a:t>vache folle »;</a:t>
            </a:r>
            <a:endParaRPr lang="fr-FR" sz="1800" dirty="0"/>
          </a:p>
          <a:p>
            <a:pPr lvl="1"/>
            <a:r>
              <a:rPr lang="fr-FR" i="1" dirty="0"/>
              <a:t>poulet à la dioxine (1999), </a:t>
            </a:r>
            <a:r>
              <a:rPr lang="fr-FR" i="1" dirty="0" err="1"/>
              <a:t>E.coli</a:t>
            </a:r>
            <a:r>
              <a:rPr lang="fr-FR" i="1" dirty="0"/>
              <a:t> dans les concombres (2001), fraude à la viande de cheval dans les lasagnes (2013), grippe aviaire canards, pizzas contaminées (2022), etc.</a:t>
            </a:r>
          </a:p>
          <a:p>
            <a:pPr marL="0" indent="0" algn="ctr">
              <a:buNone/>
            </a:pPr>
            <a:r>
              <a:rPr lang="fr-FR" i="1" dirty="0">
                <a:solidFill>
                  <a:srgbClr val="C00000"/>
                </a:solidFill>
              </a:rPr>
              <a:t>&gt;&gt;&gt; </a:t>
            </a:r>
            <a:r>
              <a:rPr lang="fr-FR" sz="1800" dirty="0">
                <a:solidFill>
                  <a:srgbClr val="C00000"/>
                </a:solidFill>
              </a:rPr>
              <a:t>Défiance de la population / produits alimentaires industrialisés </a:t>
            </a:r>
            <a:endParaRPr lang="fr-FR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fr-FR" sz="1800" dirty="0">
              <a:solidFill>
                <a:srgbClr val="C00000"/>
              </a:solidFill>
            </a:endParaRPr>
          </a:p>
          <a:p>
            <a:r>
              <a:rPr lang="fr-FR" dirty="0"/>
              <a:t>Croissance des maladies chroniques, en particulier de </a:t>
            </a:r>
            <a:r>
              <a:rPr lang="fr-FR" b="1" dirty="0"/>
              <a:t>l’obésité</a:t>
            </a:r>
          </a:p>
          <a:p>
            <a:pPr marL="0" indent="0" algn="ctr">
              <a:buNone/>
            </a:pPr>
            <a:r>
              <a:rPr lang="fr-FR" sz="1800" dirty="0">
                <a:solidFill>
                  <a:srgbClr val="C00000"/>
                </a:solidFill>
              </a:rPr>
              <a:t>&gt;&gt;&gt; Préoccupation vis-à-vis de son alimentation du point de vue de la santé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7528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169BF3-A05F-41EF-8A55-D89172EE3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/>
              <a:t>Manger… du point de vue </a:t>
            </a:r>
            <a:r>
              <a:rPr lang="fr-FR" sz="2400" b="1" dirty="0"/>
              <a:t>Sanitaire </a:t>
            </a:r>
            <a:r>
              <a:rPr lang="fr-FR" sz="2400" dirty="0"/>
              <a:t>(</a:t>
            </a:r>
            <a:r>
              <a:rPr lang="fr-FR" dirty="0"/>
              <a:t>1/3</a:t>
            </a:r>
            <a:r>
              <a:rPr lang="fr-FR" sz="2400" dirty="0"/>
              <a:t>)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FC0A0F-78BE-D0A7-95C0-39E7F5177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059582"/>
            <a:ext cx="8568952" cy="34563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0070C0"/>
                </a:solidFill>
                <a:latin typeface="+mn-lt"/>
              </a:rPr>
              <a:t>2001: lancement du premier PNNS </a:t>
            </a:r>
            <a:r>
              <a:rPr lang="fr-FR" dirty="0">
                <a:solidFill>
                  <a:srgbClr val="0070C0"/>
                </a:solidFill>
                <a:latin typeface="+mn-lt"/>
              </a:rPr>
              <a:t>(Programme National Nutrition Santé)</a:t>
            </a:r>
          </a:p>
          <a:p>
            <a:r>
              <a:rPr lang="fr-FR" sz="1800" dirty="0"/>
              <a:t>Objectif : améliorer l’état de santé de l’ensemble de la population </a:t>
            </a:r>
          </a:p>
          <a:p>
            <a:pPr lvl="1"/>
            <a:r>
              <a:rPr lang="fr-FR" dirty="0"/>
              <a:t>par le prisme de la nutrition (alimentation)  et de l’activité physique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20D3C772-A9F6-B7EA-8206-53D679560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912" y="2800278"/>
            <a:ext cx="4153638" cy="1569660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600" dirty="0">
                <a:solidFill>
                  <a:srgbClr val="0070C0"/>
                </a:solidFill>
              </a:rPr>
              <a:t>Pour votre santé,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0070C0"/>
                </a:solidFill>
              </a:rPr>
              <a:t>mangez 5 fruits et légumes par jour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0070C0"/>
                </a:solidFill>
              </a:rPr>
              <a:t>évitez de grignoter entre les repas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0070C0"/>
                </a:solidFill>
              </a:rPr>
              <a:t>diminuez le gras, le sucré, le salé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0070C0"/>
                </a:solidFill>
              </a:rPr>
              <a:t>faites 30 minutes d’exercice physique par jour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0070C0"/>
                </a:solidFill>
              </a:rPr>
              <a:t>etc.</a:t>
            </a:r>
          </a:p>
        </p:txBody>
      </p:sp>
      <p:pic>
        <p:nvPicPr>
          <p:cNvPr id="5" name="Picture 16" descr="PNNS">
            <a:extLst>
              <a:ext uri="{FF2B5EF4-FFF2-40B4-BE49-F238E27FC236}">
                <a16:creationId xmlns:a16="http://schemas.microsoft.com/office/drawing/2014/main" id="{3611CF9F-CFB8-E150-8094-AB2A5D16F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2337306"/>
            <a:ext cx="1659613" cy="2376264"/>
          </a:xfrm>
          <a:prstGeom prst="rect">
            <a:avLst/>
          </a:prstGeom>
          <a:noFill/>
          <a:ln w="1905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5B2E8A44-FDE9-2154-60DE-909725B7C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3052" y="195486"/>
            <a:ext cx="128706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547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169BF3-A05F-41EF-8A55-D89172EE3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/>
              <a:t>Manger… du point de vue </a:t>
            </a:r>
            <a:r>
              <a:rPr lang="fr-FR" sz="2400" b="1" dirty="0"/>
              <a:t>Sanitaire </a:t>
            </a:r>
            <a:r>
              <a:rPr lang="fr-FR" sz="2400" dirty="0"/>
              <a:t>(2</a:t>
            </a:r>
            <a:r>
              <a:rPr lang="fr-FR" dirty="0"/>
              <a:t>/3</a:t>
            </a:r>
            <a:r>
              <a:rPr lang="fr-FR" sz="2400" dirty="0"/>
              <a:t>)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FC0A0F-78BE-D0A7-95C0-39E7F5177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9832" y="812881"/>
            <a:ext cx="3168353" cy="432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altLang="fr-FR" sz="1800" b="1" dirty="0">
                <a:solidFill>
                  <a:srgbClr val="0070C0"/>
                </a:solidFill>
              </a:rPr>
              <a:t>L’équilibre est dans l’assiette !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B32378F-7F8E-3B18-BC67-46C3274BF7B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59" y="1320934"/>
            <a:ext cx="3811233" cy="3042756"/>
          </a:xfrm>
          <a:prstGeom prst="rect">
            <a:avLst/>
          </a:prstGeom>
        </p:spPr>
      </p:pic>
      <p:pic>
        <p:nvPicPr>
          <p:cNvPr id="8" name="Picture 5" descr="ado mangeur G boude">
            <a:extLst>
              <a:ext uri="{FF2B5EF4-FFF2-40B4-BE49-F238E27FC236}">
                <a16:creationId xmlns:a16="http://schemas.microsoft.com/office/drawing/2014/main" id="{5EE3F4DB-CE58-7252-A4C3-4EB98EEF4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045700"/>
            <a:ext cx="1984973" cy="2600566"/>
          </a:xfrm>
          <a:prstGeom prst="rect">
            <a:avLst/>
          </a:prstGeom>
          <a:noFill/>
          <a:ln w="1905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9" name="Picture 17" descr="OBfemme mange">
            <a:extLst>
              <a:ext uri="{FF2B5EF4-FFF2-40B4-BE49-F238E27FC236}">
                <a16:creationId xmlns:a16="http://schemas.microsoft.com/office/drawing/2014/main" id="{663070D0-870C-0A66-39FC-DE5DD097F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3135" y="2030801"/>
            <a:ext cx="1928588" cy="2615465"/>
          </a:xfrm>
          <a:prstGeom prst="rect">
            <a:avLst/>
          </a:prstGeom>
          <a:noFill/>
          <a:ln w="19050">
            <a:solidFill>
              <a:srgbClr val="7030A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804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169BF3-A05F-41EF-8A55-D89172EE3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/>
              <a:t>Manger… du point de vue </a:t>
            </a:r>
            <a:r>
              <a:rPr lang="fr-FR" sz="2400" b="1" dirty="0"/>
              <a:t>Sanitaire </a:t>
            </a:r>
            <a:r>
              <a:rPr lang="fr-FR" sz="2400" dirty="0"/>
              <a:t>(3</a:t>
            </a:r>
            <a:r>
              <a:rPr lang="fr-FR" dirty="0"/>
              <a:t>/3</a:t>
            </a:r>
            <a:r>
              <a:rPr lang="fr-FR" sz="2400" dirty="0"/>
              <a:t>)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FC0A0F-78BE-D0A7-95C0-39E7F5177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388" y="988715"/>
            <a:ext cx="8568952" cy="3456384"/>
          </a:xfrm>
        </p:spPr>
        <p:txBody>
          <a:bodyPr>
            <a:normAutofit/>
          </a:bodyPr>
          <a:lstStyle/>
          <a:p>
            <a:pPr>
              <a:buClr>
                <a:schemeClr val="folHlink"/>
              </a:buClr>
              <a:buSzPct val="150000"/>
              <a:buFont typeface="Wingdings" pitchFamily="2" charset="2"/>
              <a:buNone/>
            </a:pPr>
            <a:r>
              <a:rPr lang="fr-FR" b="1" dirty="0">
                <a:solidFill>
                  <a:srgbClr val="0070C0"/>
                </a:solidFill>
              </a:rPr>
              <a:t>Mais « </a:t>
            </a:r>
            <a:r>
              <a:rPr lang="fr-FR" b="1" dirty="0">
                <a:solidFill>
                  <a:srgbClr val="C00000"/>
                </a:solidFill>
              </a:rPr>
              <a:t>Savoir</a:t>
            </a:r>
            <a:r>
              <a:rPr lang="fr-FR" b="1" dirty="0">
                <a:solidFill>
                  <a:srgbClr val="0070C0"/>
                </a:solidFill>
              </a:rPr>
              <a:t> » ne veut pas dire « </a:t>
            </a:r>
            <a:r>
              <a:rPr lang="fr-FR" b="1" dirty="0">
                <a:solidFill>
                  <a:srgbClr val="C00000"/>
                </a:solidFill>
              </a:rPr>
              <a:t>faire</a:t>
            </a:r>
            <a:r>
              <a:rPr lang="fr-FR" b="1" dirty="0">
                <a:solidFill>
                  <a:srgbClr val="0070C0"/>
                </a:solidFill>
              </a:rPr>
              <a:t> » </a:t>
            </a:r>
            <a:endParaRPr lang="fr-FR" sz="1100" dirty="0"/>
          </a:p>
          <a:p>
            <a:r>
              <a:rPr lang="fr-FR" sz="1800" dirty="0"/>
              <a:t>Effet anxiogène de ces messages sanitaires, diffusés de façon massive, </a:t>
            </a:r>
          </a:p>
          <a:p>
            <a:pPr lvl="1"/>
            <a:r>
              <a:rPr lang="fr-FR" dirty="0"/>
              <a:t>faisant percevoir l’alimentation comme « un problème » </a:t>
            </a:r>
          </a:p>
          <a:p>
            <a:pPr lvl="1"/>
            <a:r>
              <a:rPr lang="fr-FR" dirty="0"/>
              <a:t>et réduisant le lien du mangeur à la </a:t>
            </a:r>
            <a:r>
              <a:rPr lang="fr-FR" dirty="0">
                <a:solidFill>
                  <a:srgbClr val="C00000"/>
                </a:solidFill>
              </a:rPr>
              <a:t>seule problématique sanitaire </a:t>
            </a:r>
            <a:r>
              <a:rPr lang="fr-FR" dirty="0"/>
              <a:t>de son alimentation. 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20D3C772-A9F6-B7EA-8206-53D6795608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7310" y="3075806"/>
            <a:ext cx="4104456" cy="830997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600" dirty="0">
                <a:solidFill>
                  <a:srgbClr val="0070C0"/>
                </a:solidFill>
              </a:rPr>
              <a:t>Les injonctions nutritionnelles ne sont pas nécessairement productrices d’améliorations en termes de santé publique</a:t>
            </a:r>
          </a:p>
        </p:txBody>
      </p:sp>
      <p:pic>
        <p:nvPicPr>
          <p:cNvPr id="5" name="Picture 16" descr="PNNS">
            <a:extLst>
              <a:ext uri="{FF2B5EF4-FFF2-40B4-BE49-F238E27FC236}">
                <a16:creationId xmlns:a16="http://schemas.microsoft.com/office/drawing/2014/main" id="{3611CF9F-CFB8-E150-8094-AB2A5D16F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2497430"/>
            <a:ext cx="1586800" cy="2272010"/>
          </a:xfrm>
          <a:prstGeom prst="rect">
            <a:avLst/>
          </a:prstGeom>
          <a:noFill/>
          <a:ln w="19050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09523B7-3875-7419-4E39-AC2DCC60A180}"/>
              </a:ext>
            </a:extLst>
          </p:cNvPr>
          <p:cNvSpPr/>
          <p:nvPr/>
        </p:nvSpPr>
        <p:spPr>
          <a:xfrm>
            <a:off x="215516" y="4769440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i="1" dirty="0">
                <a:ea typeface="Calibri" pitchFamily="34" charset="0"/>
                <a:cs typeface="Times New Roman" pitchFamily="18" charset="0"/>
              </a:rPr>
              <a:t>C. Reynolds. </a:t>
            </a:r>
            <a:r>
              <a:rPr lang="fr-FR" sz="900" i="1" dirty="0">
                <a:ea typeface="Times New Roman" pitchFamily="18" charset="0"/>
                <a:cs typeface="Times New Roman" pitchFamily="18" charset="0"/>
              </a:rPr>
              <a:t>Politiques de santé publique dans la lutte contre l’obésité : entre réussites et échecs- communication Congrès ECO Dublin 17 mai 2023</a:t>
            </a:r>
          </a:p>
          <a:p>
            <a:r>
              <a:rPr lang="fr-FR" sz="900" i="1" dirty="0"/>
              <a:t>Evolution des représentations sociales du bien manger, 60 p, CREDOC</a:t>
            </a:r>
          </a:p>
        </p:txBody>
      </p:sp>
    </p:spTree>
    <p:extLst>
      <p:ext uri="{BB962C8B-B14F-4D97-AF65-F5344CB8AC3E}">
        <p14:creationId xmlns:p14="http://schemas.microsoft.com/office/powerpoint/2010/main" val="44139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169BF3-A05F-41EF-8A55-D89172EE3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/>
              <a:t>Manger… du point de vue </a:t>
            </a:r>
            <a:r>
              <a:rPr lang="fr-FR" sz="2400" b="1" dirty="0"/>
              <a:t>Environnemental </a:t>
            </a:r>
            <a:r>
              <a:rPr lang="fr-FR" sz="2400" dirty="0"/>
              <a:t>(1/3)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8FC0A0F-78BE-D0A7-95C0-39E7F5177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388" y="988715"/>
            <a:ext cx="8568952" cy="3456384"/>
          </a:xfrm>
        </p:spPr>
        <p:txBody>
          <a:bodyPr>
            <a:normAutofit/>
          </a:bodyPr>
          <a:lstStyle/>
          <a:p>
            <a:pPr algn="ctr">
              <a:buClr>
                <a:schemeClr val="folHlink"/>
              </a:buClr>
              <a:buSzPct val="150000"/>
              <a:buFont typeface="Wingdings" pitchFamily="2" charset="2"/>
              <a:buNone/>
            </a:pPr>
            <a:r>
              <a:rPr lang="fr-FR" b="1" dirty="0">
                <a:solidFill>
                  <a:srgbClr val="0070C0"/>
                </a:solidFill>
              </a:rPr>
              <a:t>Avant, c’était mieux ?</a:t>
            </a:r>
            <a:endParaRPr lang="fr-FR" dirty="0"/>
          </a:p>
        </p:txBody>
      </p:sp>
      <p:pic>
        <p:nvPicPr>
          <p:cNvPr id="6" name="Picture 5" descr="supermarche">
            <a:extLst>
              <a:ext uri="{FF2B5EF4-FFF2-40B4-BE49-F238E27FC236}">
                <a16:creationId xmlns:a16="http://schemas.microsoft.com/office/drawing/2014/main" id="{D9D8100E-1E9E-E6E0-6E83-F7ADDDCB26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6114" y="1770664"/>
            <a:ext cx="3600400" cy="2384121"/>
          </a:xfrm>
          <a:prstGeom prst="rect">
            <a:avLst/>
          </a:prstGeom>
          <a:ln w="19050">
            <a:solidFill>
              <a:srgbClr val="7030A0"/>
            </a:solidFill>
          </a:ln>
        </p:spPr>
      </p:pic>
      <p:pic>
        <p:nvPicPr>
          <p:cNvPr id="8" name="Picture 3" descr="enviro">
            <a:extLst>
              <a:ext uri="{FF2B5EF4-FFF2-40B4-BE49-F238E27FC236}">
                <a16:creationId xmlns:a16="http://schemas.microsoft.com/office/drawing/2014/main" id="{7E5DE798-65CB-3210-3A11-CA169E6C5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5" y="1751927"/>
            <a:ext cx="3456384" cy="2384122"/>
          </a:xfrm>
          <a:prstGeom prst="rect">
            <a:avLst/>
          </a:prstGeom>
          <a:noFill/>
          <a:ln w="19050">
            <a:solidFill>
              <a:srgbClr val="7030A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2267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2"/>
          <p:cNvSpPr>
            <a:spLocks noGrp="1"/>
          </p:cNvSpPr>
          <p:nvPr>
            <p:ph idx="1"/>
          </p:nvPr>
        </p:nvSpPr>
        <p:spPr>
          <a:xfrm>
            <a:off x="983872" y="2152447"/>
            <a:ext cx="7554072" cy="854397"/>
          </a:xfrm>
        </p:spPr>
        <p:txBody>
          <a:bodyPr>
            <a:normAutofit/>
          </a:bodyPr>
          <a:lstStyle/>
          <a:p>
            <a:pPr>
              <a:buClr>
                <a:schemeClr val="accent2"/>
              </a:buClr>
            </a:pPr>
            <a:r>
              <a:rPr lang="fr-FR" sz="1800" dirty="0">
                <a:latin typeface="Calibri"/>
                <a:cs typeface="Calibri"/>
              </a:rPr>
              <a:t>déclare ne pas avoir de liens d’</a:t>
            </a:r>
            <a:r>
              <a:rPr lang="fr-FR" altLang="ja-JP" sz="1800" dirty="0">
                <a:latin typeface="Calibri"/>
                <a:cs typeface="Calibri"/>
              </a:rPr>
              <a:t>intérêts conduisant à des conflits particuliers </a:t>
            </a:r>
            <a:r>
              <a:rPr lang="fr-FR" sz="1800" dirty="0">
                <a:latin typeface="Calibri"/>
                <a:cs typeface="Calibri"/>
              </a:rPr>
              <a:t>à ce jour dans le cadre de cette présentation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988831" y="1329929"/>
            <a:ext cx="62605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 Dr </a:t>
            </a:r>
            <a:r>
              <a:rPr lang="fr-FR" sz="2000" dirty="0">
                <a:solidFill>
                  <a:prstClr val="black"/>
                </a:solidFill>
                <a:latin typeface="Calibri"/>
                <a:cs typeface="Calibri"/>
              </a:rPr>
              <a:t>Brigitte ROCHEREAU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287584" y="2838868"/>
            <a:ext cx="718089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Loi du 4 mars 2002 (article L 4113-13 du code de la santé publique)  et décret du 28 mars 2007</a:t>
            </a:r>
            <a:endParaRPr kumimoji="0" lang="fr-FR" sz="1200" b="1" i="0" u="none" strike="noStrike" kern="120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3086" y="3381840"/>
            <a:ext cx="6102678" cy="62324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marL="257175" marR="0" lvl="0" indent="-2571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0504D"/>
              </a:buClr>
              <a:buSzTx/>
              <a:buFont typeface="Arial"/>
              <a:buChar char="•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54544" y="4006116"/>
            <a:ext cx="36047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(article R.4127-13 du code de la santé publique)</a:t>
            </a:r>
          </a:p>
        </p:txBody>
      </p:sp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1512903" y="201899"/>
            <a:ext cx="6118194" cy="475562"/>
          </a:xfrm>
        </p:spPr>
        <p:txBody>
          <a:bodyPr>
            <a:noAutofit/>
          </a:bodyPr>
          <a:lstStyle/>
          <a:p>
            <a:r>
              <a:rPr lang="fr-FR" sz="2400" dirty="0"/>
              <a:t>Déclarations légales</a:t>
            </a:r>
            <a:endParaRPr lang="fr-FR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D36D963C-B2BE-473F-BB6A-0FE950A52EBF}"/>
              </a:ext>
            </a:extLst>
          </p:cNvPr>
          <p:cNvSpPr txBox="1">
            <a:spLocks/>
          </p:cNvSpPr>
          <p:nvPr/>
        </p:nvSpPr>
        <p:spPr bwMode="auto">
          <a:xfrm>
            <a:off x="979236" y="3558837"/>
            <a:ext cx="7303527" cy="593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-111" charset="-128"/>
                <a:cs typeface="ＭＳ Ｐゴシック" pitchFamily="-111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Arial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ＭＳ Ｐゴシック" pitchFamily="-11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1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Arial" charset="0"/>
              <a:buChar char="–"/>
              <a:defRPr kern="1200">
                <a:solidFill>
                  <a:schemeClr val="tx1"/>
                </a:solidFill>
                <a:latin typeface="+mn-lt"/>
                <a:ea typeface="ＭＳ Ｐゴシック" pitchFamily="-11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ＭＳ Ｐゴシック" pitchFamily="-111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-111" charset="-128"/>
                <a:cs typeface="Calibri"/>
              </a:rPr>
              <a:t>déclare ne faire état dans cette présentation que de données confirmées</a:t>
            </a:r>
          </a:p>
        </p:txBody>
      </p:sp>
    </p:spTree>
    <p:extLst>
      <p:ext uri="{BB962C8B-B14F-4D97-AF65-F5344CB8AC3E}">
        <p14:creationId xmlns:p14="http://schemas.microsoft.com/office/powerpoint/2010/main" val="2590043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169BF3-A05F-41EF-8A55-D89172EE3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/>
              <a:t>Manger… du point de vue </a:t>
            </a:r>
            <a:r>
              <a:rPr lang="fr-FR" sz="2400" b="1" dirty="0"/>
              <a:t>Environnemental </a:t>
            </a:r>
            <a:r>
              <a:rPr lang="fr-FR" sz="2400" dirty="0"/>
              <a:t>(</a:t>
            </a:r>
            <a:r>
              <a:rPr lang="fr-FR" dirty="0"/>
              <a:t>2</a:t>
            </a:r>
            <a:r>
              <a:rPr lang="fr-FR" sz="2400" dirty="0"/>
              <a:t>/3)</a:t>
            </a:r>
            <a:endParaRPr lang="fr-FR" dirty="0"/>
          </a:p>
        </p:txBody>
      </p:sp>
      <p:sp>
        <p:nvSpPr>
          <p:cNvPr id="5" name="Espace réservé du contenu 1">
            <a:extLst>
              <a:ext uri="{FF2B5EF4-FFF2-40B4-BE49-F238E27FC236}">
                <a16:creationId xmlns:a16="http://schemas.microsoft.com/office/drawing/2014/main" id="{F8FC129A-7165-CCF0-7790-E4E52F4FAA18}"/>
              </a:ext>
            </a:extLst>
          </p:cNvPr>
          <p:cNvSpPr txBox="1">
            <a:spLocks/>
          </p:cNvSpPr>
          <p:nvPr/>
        </p:nvSpPr>
        <p:spPr>
          <a:xfrm>
            <a:off x="467544" y="1014144"/>
            <a:ext cx="7488832" cy="3725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16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300"/>
              </a:lnSpc>
              <a:spcBef>
                <a:spcPts val="0"/>
              </a:spcBef>
              <a:buNone/>
            </a:pPr>
            <a:r>
              <a:rPr lang="fr-FR" b="1" dirty="0">
                <a:solidFill>
                  <a:srgbClr val="0070C0"/>
                </a:solidFill>
              </a:rPr>
              <a:t>Consommez… et soyez minces!</a:t>
            </a:r>
          </a:p>
          <a:p>
            <a:pPr>
              <a:lnSpc>
                <a:spcPts val="2300"/>
              </a:lnSpc>
              <a:spcBef>
                <a:spcPts val="0"/>
              </a:spcBef>
            </a:pPr>
            <a:r>
              <a:rPr lang="fr-FR" sz="1600" dirty="0"/>
              <a:t>Disponibilité et accessibilité alimentaire illimitée </a:t>
            </a:r>
          </a:p>
          <a:p>
            <a:pPr lvl="1">
              <a:lnSpc>
                <a:spcPts val="2300"/>
              </a:lnSpc>
              <a:spcBef>
                <a:spcPts val="0"/>
              </a:spcBef>
            </a:pPr>
            <a:r>
              <a:rPr lang="fr-FR" sz="1400" dirty="0"/>
              <a:t>Très forte pression de la communication</a:t>
            </a:r>
          </a:p>
          <a:p>
            <a:pPr lvl="1">
              <a:lnSpc>
                <a:spcPts val="2300"/>
              </a:lnSpc>
              <a:spcBef>
                <a:spcPts val="0"/>
              </a:spcBef>
            </a:pPr>
            <a:r>
              <a:rPr lang="fr-FR" sz="1400" dirty="0"/>
              <a:t>Forte incitation à la consommation</a:t>
            </a:r>
          </a:p>
          <a:p>
            <a:pPr lvl="2">
              <a:lnSpc>
                <a:spcPts val="2300"/>
              </a:lnSpc>
              <a:spcBef>
                <a:spcPts val="0"/>
              </a:spcBef>
            </a:pPr>
            <a:r>
              <a:rPr lang="fr-FR" dirty="0"/>
              <a:t>avec des « conseils » nutritionnels les plus divers, en particulier d’idéal minceur. </a:t>
            </a:r>
          </a:p>
          <a:p>
            <a:pPr>
              <a:lnSpc>
                <a:spcPts val="2300"/>
              </a:lnSpc>
              <a:spcBef>
                <a:spcPts val="0"/>
              </a:spcBef>
            </a:pPr>
            <a:r>
              <a:rPr lang="fr-FR" sz="1600" dirty="0"/>
              <a:t>Amplification des peurs alimentaires, légitimes ou non, par les médias.</a:t>
            </a:r>
          </a:p>
          <a:p>
            <a:pPr>
              <a:lnSpc>
                <a:spcPts val="2300"/>
              </a:lnSpc>
              <a:spcBef>
                <a:spcPts val="0"/>
              </a:spcBef>
            </a:pPr>
            <a:r>
              <a:rPr lang="fr-FR" sz="1600" dirty="0"/>
              <a:t>Messages discordants et paradoxaux face au consommateur.</a:t>
            </a:r>
          </a:p>
          <a:p>
            <a:pPr>
              <a:lnSpc>
                <a:spcPts val="2300"/>
              </a:lnSpc>
              <a:spcBef>
                <a:spcPts val="0"/>
              </a:spcBef>
            </a:pPr>
            <a:endParaRPr lang="fr-FR" sz="1600" dirty="0"/>
          </a:p>
          <a:p>
            <a:pPr>
              <a:lnSpc>
                <a:spcPts val="2300"/>
              </a:lnSpc>
              <a:spcBef>
                <a:spcPts val="0"/>
              </a:spcBef>
            </a:pPr>
            <a:r>
              <a:rPr lang="fr-FR" sz="1600" dirty="0"/>
              <a:t>Les références en termes d’alimentation, les « normes familiales et culturelles » étaient établies pour une durée qui dépassait </a:t>
            </a:r>
            <a:r>
              <a:rPr lang="fr-FR" sz="1600" dirty="0">
                <a:solidFill>
                  <a:srgbClr val="C00000"/>
                </a:solidFill>
              </a:rPr>
              <a:t>une génération:</a:t>
            </a:r>
          </a:p>
          <a:p>
            <a:pPr lvl="1">
              <a:lnSpc>
                <a:spcPts val="2300"/>
              </a:lnSpc>
            </a:pPr>
            <a:r>
              <a:rPr lang="fr-FR" dirty="0"/>
              <a:t>Aujourd’hui, elles émanent de manière dominante des médias</a:t>
            </a:r>
          </a:p>
          <a:p>
            <a:pPr lvl="1">
              <a:lnSpc>
                <a:spcPts val="2300"/>
              </a:lnSpc>
            </a:pPr>
            <a:r>
              <a:rPr lang="fr-FR" dirty="0"/>
              <a:t>Et ont une durée de vie </a:t>
            </a:r>
            <a:r>
              <a:rPr lang="fr-FR" dirty="0">
                <a:solidFill>
                  <a:srgbClr val="C00000"/>
                </a:solidFill>
              </a:rPr>
              <a:t>quasi saisonnière.</a:t>
            </a:r>
          </a:p>
          <a:p>
            <a:pPr>
              <a:lnSpc>
                <a:spcPts val="23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br>
              <a:rPr lang="fr-FR" sz="1500" dirty="0"/>
            </a:br>
            <a:endParaRPr lang="fr-FR" sz="15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FBA00A6-A3C0-1CDF-A2BD-A1F5E7E69374}"/>
              </a:ext>
            </a:extLst>
          </p:cNvPr>
          <p:cNvSpPr txBox="1"/>
          <p:nvPr/>
        </p:nvSpPr>
        <p:spPr>
          <a:xfrm>
            <a:off x="251520" y="4907940"/>
            <a:ext cx="4572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fr-FR" sz="900" i="1" u="sng" dirty="0">
                <a:solidFill>
                  <a:srgbClr val="2998E3"/>
                </a:solidFill>
                <a:ea typeface="+mj-ea"/>
                <a:cs typeface="+mj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Evolution de l'alimentation en </a:t>
            </a:r>
            <a:r>
              <a:rPr lang="fr-FR" sz="900" i="1" u="sng" dirty="0" err="1">
                <a:solidFill>
                  <a:srgbClr val="2998E3"/>
                </a:solidFill>
                <a:ea typeface="+mj-ea"/>
                <a:cs typeface="+mj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France;sante.gouvhttps</a:t>
            </a:r>
            <a:r>
              <a:rPr lang="fr-FR" sz="900" i="1" u="sng" dirty="0">
                <a:solidFill>
                  <a:srgbClr val="2998E3"/>
                </a:solidFill>
                <a:ea typeface="+mj-ea"/>
                <a:cs typeface="+mj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://sante.gouv.fr › IMG › </a:t>
            </a:r>
            <a:r>
              <a:rPr lang="fr-FR" sz="900" i="1" u="sng" dirty="0" err="1">
                <a:solidFill>
                  <a:srgbClr val="2998E3"/>
                </a:solidFill>
                <a:ea typeface="+mj-ea"/>
                <a:cs typeface="+mj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pdf</a:t>
            </a:r>
            <a:r>
              <a:rPr lang="fr-FR" sz="900" i="1" u="sng" dirty="0">
                <a:ea typeface="+mj-ea"/>
                <a:cs typeface="+mj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› conso</a:t>
            </a:r>
            <a:endParaRPr lang="fr-FR" sz="900" i="1" u="sng" dirty="0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318204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169BF3-A05F-41EF-8A55-D89172EE3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/>
              <a:t>Manger… du point de vue </a:t>
            </a:r>
            <a:r>
              <a:rPr lang="fr-FR" sz="2400" b="1" dirty="0"/>
              <a:t>Environnemental </a:t>
            </a:r>
            <a:r>
              <a:rPr lang="fr-FR" sz="2400" dirty="0"/>
              <a:t>(</a:t>
            </a:r>
            <a:r>
              <a:rPr lang="fr-FR" dirty="0"/>
              <a:t>3/3</a:t>
            </a:r>
            <a:r>
              <a:rPr lang="fr-FR" sz="2400" dirty="0"/>
              <a:t>)</a:t>
            </a:r>
            <a:endParaRPr lang="fr-FR" dirty="0"/>
          </a:p>
        </p:txBody>
      </p:sp>
      <p:sp>
        <p:nvSpPr>
          <p:cNvPr id="5" name="Espace réservé du contenu 1">
            <a:extLst>
              <a:ext uri="{FF2B5EF4-FFF2-40B4-BE49-F238E27FC236}">
                <a16:creationId xmlns:a16="http://schemas.microsoft.com/office/drawing/2014/main" id="{F8FC129A-7165-CCF0-7790-E4E52F4FAA18}"/>
              </a:ext>
            </a:extLst>
          </p:cNvPr>
          <p:cNvSpPr txBox="1">
            <a:spLocks/>
          </p:cNvSpPr>
          <p:nvPr/>
        </p:nvSpPr>
        <p:spPr>
          <a:xfrm>
            <a:off x="755576" y="883113"/>
            <a:ext cx="7488832" cy="3725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16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2300"/>
              </a:lnSpc>
              <a:spcBef>
                <a:spcPts val="0"/>
              </a:spcBef>
              <a:buNone/>
            </a:pPr>
            <a:r>
              <a:rPr lang="fr-FR" sz="2000" b="1" dirty="0">
                <a:solidFill>
                  <a:srgbClr val="0070C0"/>
                </a:solidFill>
              </a:rPr>
              <a:t>Le « </a:t>
            </a:r>
            <a:r>
              <a:rPr lang="fr-FR" sz="2000" b="1" dirty="0" err="1">
                <a:solidFill>
                  <a:srgbClr val="0070C0"/>
                </a:solidFill>
              </a:rPr>
              <a:t>summer</a:t>
            </a:r>
            <a:r>
              <a:rPr lang="fr-FR" sz="2000" b="1" dirty="0">
                <a:solidFill>
                  <a:srgbClr val="0070C0"/>
                </a:solidFill>
              </a:rPr>
              <a:t> body »</a:t>
            </a:r>
            <a:br>
              <a:rPr lang="fr-FR" b="1" dirty="0">
                <a:solidFill>
                  <a:srgbClr val="0070C0"/>
                </a:solidFill>
              </a:rPr>
            </a:br>
            <a:r>
              <a:rPr lang="fr-FR" dirty="0">
                <a:solidFill>
                  <a:srgbClr val="0070C0"/>
                </a:solidFill>
              </a:rPr>
              <a:t>terme n° 1 sur les moteurs de recherche au printemps 2023</a:t>
            </a:r>
          </a:p>
          <a:p>
            <a:pPr marL="0" indent="0" algn="ctr">
              <a:lnSpc>
                <a:spcPts val="2300"/>
              </a:lnSpc>
              <a:spcBef>
                <a:spcPts val="0"/>
              </a:spcBef>
              <a:buNone/>
            </a:pPr>
            <a:endParaRPr lang="fr-FR" sz="1600" b="1" dirty="0">
              <a:solidFill>
                <a:srgbClr val="0070C0"/>
              </a:solidFill>
            </a:endParaRPr>
          </a:p>
          <a:p>
            <a:pPr marL="0" indent="0" algn="ctr">
              <a:lnSpc>
                <a:spcPts val="2300"/>
              </a:lnSpc>
              <a:spcBef>
                <a:spcPts val="0"/>
              </a:spcBef>
              <a:buNone/>
            </a:pPr>
            <a:endParaRPr lang="fr-FR" sz="1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A84E49-4889-7872-A69C-4754D2732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817155"/>
            <a:ext cx="4608512" cy="3049485"/>
          </a:xfrm>
          <a:prstGeom prst="rect">
            <a:avLst/>
          </a:prstGeom>
          <a:noFill/>
          <a:ln w="19050">
            <a:solidFill>
              <a:srgbClr val="7030A0"/>
            </a:solidFill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  <p:extLst>
      <p:ext uri="{BB962C8B-B14F-4D97-AF65-F5344CB8AC3E}">
        <p14:creationId xmlns:p14="http://schemas.microsoft.com/office/powerpoint/2010/main" val="35782447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169BF3-A05F-41EF-8A55-D89172EE3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/>
              <a:t>Manger… du point de vue </a:t>
            </a:r>
            <a:r>
              <a:rPr lang="fr-FR" sz="2400" b="1" dirty="0"/>
              <a:t>Psychologique</a:t>
            </a:r>
            <a:endParaRPr lang="fr-FR" dirty="0"/>
          </a:p>
        </p:txBody>
      </p:sp>
      <p:pic>
        <p:nvPicPr>
          <p:cNvPr id="12" name="Espace réservé du contenu 3" descr="repas emotionnel.jpg">
            <a:extLst>
              <a:ext uri="{FF2B5EF4-FFF2-40B4-BE49-F238E27FC236}">
                <a16:creationId xmlns:a16="http://schemas.microsoft.com/office/drawing/2014/main" id="{97546E65-58D6-B532-CFD0-13DDD4D528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9792" y="1500653"/>
            <a:ext cx="2850131" cy="2422497"/>
          </a:xfrm>
          <a:ln w="19050">
            <a:solidFill>
              <a:srgbClr val="7030A0"/>
            </a:solidFill>
          </a:ln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54F5E836-1175-806D-0E0E-BCD68FDC3152}"/>
              </a:ext>
            </a:extLst>
          </p:cNvPr>
          <p:cNvSpPr txBox="1"/>
          <p:nvPr/>
        </p:nvSpPr>
        <p:spPr>
          <a:xfrm>
            <a:off x="251520" y="4629713"/>
            <a:ext cx="6984776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900" i="1" dirty="0"/>
              <a:t>Thierry MATHE et coll: ÉVOLUTION DES REPRÉSENTATIONS SOCIALES DU BIEN MANGER, www.credoc.fr N° 316, DÉCEMBRE 2014</a:t>
            </a:r>
          </a:p>
          <a:p>
            <a:r>
              <a:rPr lang="fr-FR" sz="900" i="1" dirty="0"/>
              <a:t>Defrance, </a:t>
            </a:r>
            <a:r>
              <a:rPr lang="fr-FR" sz="900" i="1" dirty="0" err="1"/>
              <a:t>Alyette</a:t>
            </a:r>
            <a:r>
              <a:rPr lang="fr-FR" sz="900" i="1" dirty="0"/>
              <a:t>. To </a:t>
            </a:r>
            <a:r>
              <a:rPr lang="fr-FR" sz="900" i="1" dirty="0" err="1"/>
              <a:t>eat</a:t>
            </a:r>
            <a:r>
              <a:rPr lang="fr-FR" sz="900" i="1" dirty="0"/>
              <a:t> or not to </a:t>
            </a:r>
            <a:r>
              <a:rPr lang="fr-FR" sz="900" i="1" dirty="0" err="1"/>
              <a:t>eat</a:t>
            </a:r>
            <a:r>
              <a:rPr lang="fr-FR" sz="900" i="1" dirty="0"/>
              <a:t>. 25 ans de discours alimentaire dans la presse. Les Grandes Étapes du Discours Alimentairelemangeur-ocha.com –Les Cahiers de l’OCHA N°4, 1994, Paris, 130 p., </a:t>
            </a:r>
            <a:r>
              <a:rPr lang="fr-FR" sz="900" i="1" dirty="0" err="1"/>
              <a:t>ill</a:t>
            </a:r>
            <a:endParaRPr lang="fr-FR" sz="900" i="1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235C86A-394C-1344-A3E9-07BE9523393D}"/>
              </a:ext>
            </a:extLst>
          </p:cNvPr>
          <p:cNvSpPr txBox="1"/>
          <p:nvPr/>
        </p:nvSpPr>
        <p:spPr>
          <a:xfrm>
            <a:off x="1979712" y="903676"/>
            <a:ext cx="50405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800" b="1" dirty="0">
                <a:solidFill>
                  <a:srgbClr val="0070C0"/>
                </a:solidFill>
              </a:rPr>
              <a:t>To </a:t>
            </a:r>
            <a:r>
              <a:rPr lang="fr-FR" sz="1800" b="1" dirty="0" err="1">
                <a:solidFill>
                  <a:srgbClr val="0070C0"/>
                </a:solidFill>
              </a:rPr>
              <a:t>eat</a:t>
            </a:r>
            <a:r>
              <a:rPr lang="fr-FR" sz="1800" b="1" dirty="0">
                <a:solidFill>
                  <a:srgbClr val="0070C0"/>
                </a:solidFill>
              </a:rPr>
              <a:t> or not to </a:t>
            </a:r>
            <a:r>
              <a:rPr lang="fr-FR" sz="1800" b="1" dirty="0" err="1">
                <a:solidFill>
                  <a:srgbClr val="0070C0"/>
                </a:solidFill>
              </a:rPr>
              <a:t>eat</a:t>
            </a:r>
            <a:r>
              <a:rPr lang="fr-FR" sz="1800" b="1" dirty="0">
                <a:solidFill>
                  <a:srgbClr val="0070C0"/>
                </a:solidFill>
              </a:rPr>
              <a:t> </a:t>
            </a:r>
            <a:r>
              <a:rPr lang="fr-FR" sz="1800" i="1" dirty="0">
                <a:solidFill>
                  <a:srgbClr val="0070C0"/>
                </a:solidFill>
              </a:rPr>
              <a:t>(manger ou ne pas </a:t>
            </a:r>
            <a:r>
              <a:rPr lang="fr-FR" i="1" dirty="0">
                <a:solidFill>
                  <a:srgbClr val="0070C0"/>
                </a:solidFill>
              </a:rPr>
              <a:t>manger*)</a:t>
            </a:r>
          </a:p>
          <a:p>
            <a:pPr algn="ctr"/>
            <a:r>
              <a:rPr lang="fr-FR" sz="1800" b="1" dirty="0">
                <a:solidFill>
                  <a:srgbClr val="0070C0"/>
                </a:solidFill>
              </a:rPr>
              <a:t> 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C2BF92FE-6399-7FC5-5D81-6A08DF06A9E3}"/>
              </a:ext>
            </a:extLst>
          </p:cNvPr>
          <p:cNvSpPr txBox="1"/>
          <p:nvPr/>
        </p:nvSpPr>
        <p:spPr>
          <a:xfrm>
            <a:off x="6630435" y="4375797"/>
            <a:ext cx="269979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050" b="1" i="1" dirty="0"/>
              <a:t>* Et non pas manger ou être mangé!</a:t>
            </a:r>
          </a:p>
        </p:txBody>
      </p:sp>
    </p:spTree>
    <p:extLst>
      <p:ext uri="{BB962C8B-B14F-4D97-AF65-F5344CB8AC3E}">
        <p14:creationId xmlns:p14="http://schemas.microsoft.com/office/powerpoint/2010/main" val="24176604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169BF3-A05F-41EF-8A55-D89172EE3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/>
              <a:t>Manger… du point de vue </a:t>
            </a:r>
            <a:r>
              <a:rPr lang="fr-FR" sz="2400" b="1" dirty="0"/>
              <a:t>Sociologique </a:t>
            </a:r>
            <a:r>
              <a:rPr lang="fr-FR" sz="2400" dirty="0"/>
              <a:t>(1/4)</a:t>
            </a:r>
            <a:endParaRPr lang="fr-FR" dirty="0"/>
          </a:p>
        </p:txBody>
      </p:sp>
      <p:sp>
        <p:nvSpPr>
          <p:cNvPr id="5" name="Espace réservé du contenu 1">
            <a:extLst>
              <a:ext uri="{FF2B5EF4-FFF2-40B4-BE49-F238E27FC236}">
                <a16:creationId xmlns:a16="http://schemas.microsoft.com/office/drawing/2014/main" id="{F8FC129A-7165-CCF0-7790-E4E52F4FAA18}"/>
              </a:ext>
            </a:extLst>
          </p:cNvPr>
          <p:cNvSpPr txBox="1">
            <a:spLocks/>
          </p:cNvSpPr>
          <p:nvPr/>
        </p:nvSpPr>
        <p:spPr>
          <a:xfrm>
            <a:off x="467544" y="1014144"/>
            <a:ext cx="8568952" cy="3725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16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300"/>
              </a:lnSpc>
              <a:spcBef>
                <a:spcPts val="0"/>
              </a:spcBef>
              <a:buNone/>
            </a:pPr>
            <a:r>
              <a:rPr lang="fr-FR" altLang="fr-FR" b="1" dirty="0">
                <a:solidFill>
                  <a:srgbClr val="0070C0"/>
                </a:solidFill>
              </a:rPr>
              <a:t>Evolution des représentations de l’alimentation selon les époques </a:t>
            </a:r>
          </a:p>
          <a:p>
            <a:pPr marL="0" indent="0">
              <a:lnSpc>
                <a:spcPts val="2300"/>
              </a:lnSpc>
              <a:spcBef>
                <a:spcPts val="0"/>
              </a:spcBef>
              <a:buNone/>
            </a:pPr>
            <a:endParaRPr lang="fr-FR" altLang="fr-FR" b="1" dirty="0">
              <a:solidFill>
                <a:srgbClr val="0070C0"/>
              </a:solidFill>
            </a:endParaRPr>
          </a:p>
          <a:p>
            <a:r>
              <a:rPr lang="fr-FR" dirty="0"/>
              <a:t>Enorme changement des habitudes alimentaires depuis 50 ans, </a:t>
            </a:r>
          </a:p>
          <a:p>
            <a:pPr lvl="1"/>
            <a:r>
              <a:rPr lang="fr-FR" dirty="0"/>
              <a:t>par rapport aux siècles précédents </a:t>
            </a:r>
          </a:p>
          <a:p>
            <a:pPr lvl="1"/>
            <a:r>
              <a:rPr lang="fr-FR" dirty="0"/>
              <a:t>en France, comme dans l’ensemble des pays industrialisés</a:t>
            </a:r>
            <a:r>
              <a:rPr lang="fr-FR" sz="1800" i="1" dirty="0"/>
              <a:t> </a:t>
            </a:r>
            <a:r>
              <a:rPr lang="fr-FR" sz="1100" i="1" dirty="0"/>
              <a:t>(S HERCBERG, JP POULAIN, C.FISHLER).</a:t>
            </a:r>
          </a:p>
          <a:p>
            <a:pPr lvl="1">
              <a:buNone/>
            </a:pPr>
            <a:endParaRPr lang="fr-FR" sz="1100" i="1" dirty="0"/>
          </a:p>
          <a:p>
            <a:r>
              <a:rPr lang="fr-FR" dirty="0"/>
              <a:t>Evolution du discours nutritionnel et de son contexte social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3036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8FE468-BB63-389F-394C-781F40B4F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4728"/>
            <a:ext cx="8640960" cy="766822"/>
          </a:xfrm>
        </p:spPr>
        <p:txBody>
          <a:bodyPr>
            <a:normAutofit/>
          </a:bodyPr>
          <a:lstStyle/>
          <a:p>
            <a:pPr marL="336947" indent="-336947">
              <a:spcBef>
                <a:spcPct val="0"/>
              </a:spcBef>
              <a:defRPr/>
            </a:pPr>
            <a:r>
              <a:rPr lang="fr-FR" altLang="fr-FR" sz="2400" dirty="0"/>
              <a:t>Evolution du discours nutritionnel et de son contexte social (2/4)</a:t>
            </a:r>
            <a:endParaRPr lang="fr-FR" dirty="0"/>
          </a:p>
        </p:txBody>
      </p:sp>
      <p:sp>
        <p:nvSpPr>
          <p:cNvPr id="5" name="Line 3">
            <a:extLst>
              <a:ext uri="{FF2B5EF4-FFF2-40B4-BE49-F238E27FC236}">
                <a16:creationId xmlns:a16="http://schemas.microsoft.com/office/drawing/2014/main" id="{38516D9E-86A7-7E7E-EEF3-299DEA76895B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125" y="1634056"/>
            <a:ext cx="7903779" cy="1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 type="triangle" w="med" len="med"/>
          </a:ln>
        </p:spPr>
        <p:txBody>
          <a:bodyPr/>
          <a:lstStyle/>
          <a:p>
            <a:endParaRPr lang="fr-FR" sz="1350"/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661F592E-5CE1-60D2-4B9A-29B7947AB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729" y="1708988"/>
            <a:ext cx="1134666" cy="21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altLang="fr-FR" sz="825" b="1" dirty="0"/>
              <a:t>discours épicurien</a:t>
            </a:r>
            <a:endParaRPr lang="fr-FR" altLang="fr-FR" sz="825" dirty="0"/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402C3E1D-CF3A-6689-922B-36C04CB85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277" y="1074910"/>
            <a:ext cx="864096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altLang="fr-FR" sz="1050" b="1" dirty="0"/>
              <a:t>Pénurie</a:t>
            </a:r>
            <a:r>
              <a:rPr lang="fr-FR" altLang="fr-FR" sz="105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8" name="Line 14">
            <a:extLst>
              <a:ext uri="{FF2B5EF4-FFF2-40B4-BE49-F238E27FC236}">
                <a16:creationId xmlns:a16="http://schemas.microsoft.com/office/drawing/2014/main" id="{B6A429A1-BDC8-ABCA-26FB-1B8828AF1ADF}"/>
              </a:ext>
            </a:extLst>
          </p:cNvPr>
          <p:cNvSpPr>
            <a:spLocks noChangeShapeType="1"/>
          </p:cNvSpPr>
          <p:nvPr/>
        </p:nvSpPr>
        <p:spPr bwMode="auto">
          <a:xfrm>
            <a:off x="1770767" y="1310964"/>
            <a:ext cx="0" cy="27979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FR" sz="1350" dirty="0"/>
          </a:p>
        </p:txBody>
      </p:sp>
      <p:sp>
        <p:nvSpPr>
          <p:cNvPr id="9" name="Text Box 16">
            <a:extLst>
              <a:ext uri="{FF2B5EF4-FFF2-40B4-BE49-F238E27FC236}">
                <a16:creationId xmlns:a16="http://schemas.microsoft.com/office/drawing/2014/main" id="{FFE54DD6-2E40-A5B2-588E-7679D6934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4660" y="1093723"/>
            <a:ext cx="212978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altLang="fr-FR" sz="1050" b="1" dirty="0"/>
              <a:t>Equilibre</a:t>
            </a: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E7271684-15E8-B6C0-D690-D857FD932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3020" y="1060718"/>
            <a:ext cx="70207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altLang="fr-FR" sz="1050" b="1" dirty="0"/>
              <a:t>Nouvelle donne</a:t>
            </a:r>
            <a:r>
              <a:rPr lang="fr-FR" altLang="fr-FR" sz="105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9ED89473-9D71-B560-2CFC-DB0F0A3EA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1458" y="1093730"/>
            <a:ext cx="864096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altLang="fr-FR" sz="1050" b="1" dirty="0"/>
              <a:t>Abondance</a:t>
            </a:r>
            <a:r>
              <a:rPr lang="fr-FR" altLang="fr-FR" sz="105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BAA0462C-244A-100F-C2F3-2D0EB7621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8589" y="1056069"/>
            <a:ext cx="864096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altLang="fr-FR" sz="1050" b="1" dirty="0"/>
              <a:t>Pygmalion</a:t>
            </a:r>
            <a:endParaRPr lang="fr-FR" altLang="fr-FR" sz="1050" b="1" dirty="0">
              <a:solidFill>
                <a:srgbClr val="0070C0"/>
              </a:solidFill>
            </a:endParaRP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4B1FBE15-F068-2AD9-4F09-99B3EA85C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176" y="1059582"/>
            <a:ext cx="864096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altLang="fr-FR" sz="1050" b="1" dirty="0"/>
              <a:t>Harmonie</a:t>
            </a:r>
            <a:endParaRPr lang="fr-FR" altLang="fr-FR" sz="1050" b="1" dirty="0">
              <a:solidFill>
                <a:srgbClr val="0070C0"/>
              </a:solidFill>
            </a:endParaRPr>
          </a:p>
        </p:txBody>
      </p:sp>
      <p:sp>
        <p:nvSpPr>
          <p:cNvPr id="14" name="Line 14">
            <a:extLst>
              <a:ext uri="{FF2B5EF4-FFF2-40B4-BE49-F238E27FC236}">
                <a16:creationId xmlns:a16="http://schemas.microsoft.com/office/drawing/2014/main" id="{1FC7412E-83D3-9595-D158-352D2031BB79}"/>
              </a:ext>
            </a:extLst>
          </p:cNvPr>
          <p:cNvSpPr>
            <a:spLocks noChangeShapeType="1"/>
          </p:cNvSpPr>
          <p:nvPr/>
        </p:nvSpPr>
        <p:spPr bwMode="auto">
          <a:xfrm>
            <a:off x="3261320" y="1336317"/>
            <a:ext cx="0" cy="27979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FR" sz="1350"/>
          </a:p>
        </p:txBody>
      </p:sp>
      <p:sp>
        <p:nvSpPr>
          <p:cNvPr id="15" name="Line 14">
            <a:extLst>
              <a:ext uri="{FF2B5EF4-FFF2-40B4-BE49-F238E27FC236}">
                <a16:creationId xmlns:a16="http://schemas.microsoft.com/office/drawing/2014/main" id="{A641F64A-8416-FEC9-BD7E-8293A144D24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66014" y="1418032"/>
            <a:ext cx="0" cy="27979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FR" sz="1350"/>
          </a:p>
        </p:txBody>
      </p:sp>
      <p:sp>
        <p:nvSpPr>
          <p:cNvPr id="16" name="Line 14">
            <a:extLst>
              <a:ext uri="{FF2B5EF4-FFF2-40B4-BE49-F238E27FC236}">
                <a16:creationId xmlns:a16="http://schemas.microsoft.com/office/drawing/2014/main" id="{8C79F77B-4BA8-A752-A825-03D9AFB9C357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0600" y="1355829"/>
            <a:ext cx="0" cy="27979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FR" sz="1350"/>
          </a:p>
        </p:txBody>
      </p:sp>
      <p:sp>
        <p:nvSpPr>
          <p:cNvPr id="17" name="Line 14">
            <a:extLst>
              <a:ext uri="{FF2B5EF4-FFF2-40B4-BE49-F238E27FC236}">
                <a16:creationId xmlns:a16="http://schemas.microsoft.com/office/drawing/2014/main" id="{09285761-D8E6-4855-F197-2F5C5D32A7FE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7753" y="1363886"/>
            <a:ext cx="0" cy="27979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FR" sz="1350"/>
          </a:p>
        </p:txBody>
      </p:sp>
      <p:sp>
        <p:nvSpPr>
          <p:cNvPr id="18" name="Text Box 9">
            <a:extLst>
              <a:ext uri="{FF2B5EF4-FFF2-40B4-BE49-F238E27FC236}">
                <a16:creationId xmlns:a16="http://schemas.microsoft.com/office/drawing/2014/main" id="{3D38D61E-585D-E752-2DC5-23DF182C0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328" y="1733872"/>
            <a:ext cx="1134666" cy="21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altLang="fr-FR" sz="825" b="1" dirty="0"/>
              <a:t>discours dynamique</a:t>
            </a:r>
            <a:endParaRPr lang="fr-FR" altLang="fr-FR" sz="825" dirty="0"/>
          </a:p>
        </p:txBody>
      </p:sp>
      <p:sp>
        <p:nvSpPr>
          <p:cNvPr id="19" name="Text Box 9">
            <a:extLst>
              <a:ext uri="{FF2B5EF4-FFF2-40B4-BE49-F238E27FC236}">
                <a16:creationId xmlns:a16="http://schemas.microsoft.com/office/drawing/2014/main" id="{3F16A31C-3D5E-0AF9-67EF-63BD5AD2B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8932" y="1718893"/>
            <a:ext cx="1134666" cy="21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altLang="fr-FR" sz="825" b="1" dirty="0"/>
              <a:t>discours « restrictif »</a:t>
            </a:r>
            <a:endParaRPr lang="fr-FR" altLang="fr-FR" sz="825" dirty="0"/>
          </a:p>
        </p:txBody>
      </p:sp>
      <p:sp>
        <p:nvSpPr>
          <p:cNvPr id="20" name="Text Box 9">
            <a:extLst>
              <a:ext uri="{FF2B5EF4-FFF2-40B4-BE49-F238E27FC236}">
                <a16:creationId xmlns:a16="http://schemas.microsoft.com/office/drawing/2014/main" id="{B962324A-A778-2022-668D-8E19A0D40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9413" y="1733872"/>
            <a:ext cx="1134666" cy="21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altLang="fr-FR" sz="825" b="1" dirty="0"/>
              <a:t>discours light</a:t>
            </a:r>
            <a:endParaRPr lang="fr-FR" altLang="fr-FR" sz="825" dirty="0"/>
          </a:p>
        </p:txBody>
      </p:sp>
      <p:sp>
        <p:nvSpPr>
          <p:cNvPr id="21" name="Text Box 9">
            <a:extLst>
              <a:ext uri="{FF2B5EF4-FFF2-40B4-BE49-F238E27FC236}">
                <a16:creationId xmlns:a16="http://schemas.microsoft.com/office/drawing/2014/main" id="{B9E94261-6768-F78D-24CE-1F4CC643A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6849" y="1758412"/>
            <a:ext cx="1310760" cy="21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altLang="fr-FR" sz="825" b="1" dirty="0"/>
              <a:t>Discours cacophonique</a:t>
            </a:r>
            <a:endParaRPr lang="fr-FR" altLang="fr-FR" sz="825" dirty="0"/>
          </a:p>
        </p:txBody>
      </p:sp>
      <p:sp>
        <p:nvSpPr>
          <p:cNvPr id="22" name="Text Box 9">
            <a:extLst>
              <a:ext uri="{FF2B5EF4-FFF2-40B4-BE49-F238E27FC236}">
                <a16:creationId xmlns:a16="http://schemas.microsoft.com/office/drawing/2014/main" id="{4D1EABB2-CAA1-C8CC-25E2-710027C6C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1245" y="1733872"/>
            <a:ext cx="1570091" cy="21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altLang="fr-FR" sz="825" b="1" dirty="0"/>
              <a:t>discours santé plaisir</a:t>
            </a:r>
            <a:endParaRPr lang="fr-FR" altLang="fr-FR" sz="825" dirty="0"/>
          </a:p>
        </p:txBody>
      </p:sp>
      <p:sp>
        <p:nvSpPr>
          <p:cNvPr id="23" name="Organigramme : Alternative 22">
            <a:extLst>
              <a:ext uri="{FF2B5EF4-FFF2-40B4-BE49-F238E27FC236}">
                <a16:creationId xmlns:a16="http://schemas.microsoft.com/office/drawing/2014/main" id="{13D7D079-E39E-842C-E6B2-65B1A2D6D71C}"/>
              </a:ext>
            </a:extLst>
          </p:cNvPr>
          <p:cNvSpPr/>
          <p:nvPr/>
        </p:nvSpPr>
        <p:spPr>
          <a:xfrm>
            <a:off x="714864" y="2056731"/>
            <a:ext cx="724172" cy="459486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Manger plus</a:t>
            </a:r>
          </a:p>
        </p:txBody>
      </p:sp>
      <p:sp>
        <p:nvSpPr>
          <p:cNvPr id="24" name="Organigramme : Alternative 23">
            <a:extLst>
              <a:ext uri="{FF2B5EF4-FFF2-40B4-BE49-F238E27FC236}">
                <a16:creationId xmlns:a16="http://schemas.microsoft.com/office/drawing/2014/main" id="{2191E19C-0412-8382-5498-3378579AEE4F}"/>
              </a:ext>
            </a:extLst>
          </p:cNvPr>
          <p:cNvSpPr/>
          <p:nvPr/>
        </p:nvSpPr>
        <p:spPr>
          <a:xfrm>
            <a:off x="2115067" y="2045317"/>
            <a:ext cx="749708" cy="459486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Manger moins</a:t>
            </a:r>
          </a:p>
        </p:txBody>
      </p:sp>
      <p:sp>
        <p:nvSpPr>
          <p:cNvPr id="25" name="Organigramme : Alternative 24">
            <a:extLst>
              <a:ext uri="{FF2B5EF4-FFF2-40B4-BE49-F238E27FC236}">
                <a16:creationId xmlns:a16="http://schemas.microsoft.com/office/drawing/2014/main" id="{F615F299-225D-8F73-5E70-0DCFCD5F470A}"/>
              </a:ext>
            </a:extLst>
          </p:cNvPr>
          <p:cNvSpPr/>
          <p:nvPr/>
        </p:nvSpPr>
        <p:spPr>
          <a:xfrm>
            <a:off x="3518091" y="2039905"/>
            <a:ext cx="745595" cy="459486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Manger vite</a:t>
            </a:r>
          </a:p>
        </p:txBody>
      </p:sp>
      <p:sp>
        <p:nvSpPr>
          <p:cNvPr id="26" name="Organigramme : Alternative 25">
            <a:extLst>
              <a:ext uri="{FF2B5EF4-FFF2-40B4-BE49-F238E27FC236}">
                <a16:creationId xmlns:a16="http://schemas.microsoft.com/office/drawing/2014/main" id="{CE5289B7-72B1-C51A-BBF3-4FE8AC5BB969}"/>
              </a:ext>
            </a:extLst>
          </p:cNvPr>
          <p:cNvSpPr/>
          <p:nvPr/>
        </p:nvSpPr>
        <p:spPr>
          <a:xfrm>
            <a:off x="4801380" y="2057721"/>
            <a:ext cx="714709" cy="459486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Manger sans</a:t>
            </a:r>
          </a:p>
        </p:txBody>
      </p:sp>
      <p:sp>
        <p:nvSpPr>
          <p:cNvPr id="27" name="Organigramme : Alternative 26">
            <a:extLst>
              <a:ext uri="{FF2B5EF4-FFF2-40B4-BE49-F238E27FC236}">
                <a16:creationId xmlns:a16="http://schemas.microsoft.com/office/drawing/2014/main" id="{7252719E-13D9-A7D3-9173-CEFD4F13DC2A}"/>
              </a:ext>
            </a:extLst>
          </p:cNvPr>
          <p:cNvSpPr/>
          <p:nvPr/>
        </p:nvSpPr>
        <p:spPr>
          <a:xfrm>
            <a:off x="6109336" y="2039905"/>
            <a:ext cx="744187" cy="459486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Manger juste</a:t>
            </a:r>
          </a:p>
        </p:txBody>
      </p:sp>
      <p:sp>
        <p:nvSpPr>
          <p:cNvPr id="28" name="Organigramme : Alternative 27">
            <a:extLst>
              <a:ext uri="{FF2B5EF4-FFF2-40B4-BE49-F238E27FC236}">
                <a16:creationId xmlns:a16="http://schemas.microsoft.com/office/drawing/2014/main" id="{740F4826-8D76-2D47-31B6-22B642B9D27E}"/>
              </a:ext>
            </a:extLst>
          </p:cNvPr>
          <p:cNvSpPr/>
          <p:nvPr/>
        </p:nvSpPr>
        <p:spPr>
          <a:xfrm>
            <a:off x="7534080" y="2044856"/>
            <a:ext cx="744187" cy="459486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Manger avec</a:t>
            </a:r>
          </a:p>
        </p:txBody>
      </p:sp>
      <p:sp>
        <p:nvSpPr>
          <p:cNvPr id="29" name="Text Box 11">
            <a:extLst>
              <a:ext uri="{FF2B5EF4-FFF2-40B4-BE49-F238E27FC236}">
                <a16:creationId xmlns:a16="http://schemas.microsoft.com/office/drawing/2014/main" id="{ACA213B3-CB99-8B5C-5480-DD8870D32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5502" y="1309637"/>
            <a:ext cx="54006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altLang="fr-FR" sz="1050" b="1" dirty="0"/>
              <a:t>1970</a:t>
            </a:r>
            <a:endParaRPr lang="fr-FR" altLang="fr-FR" sz="1050" b="1" dirty="0">
              <a:solidFill>
                <a:srgbClr val="0070C0"/>
              </a:solidFill>
            </a:endParaRPr>
          </a:p>
        </p:txBody>
      </p:sp>
      <p:sp>
        <p:nvSpPr>
          <p:cNvPr id="30" name="Text Box 11">
            <a:extLst>
              <a:ext uri="{FF2B5EF4-FFF2-40B4-BE49-F238E27FC236}">
                <a16:creationId xmlns:a16="http://schemas.microsoft.com/office/drawing/2014/main" id="{4B94D470-822C-DB37-2618-1F3A80F61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5457" y="1313094"/>
            <a:ext cx="864096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altLang="fr-FR" sz="1050" b="1" dirty="0"/>
              <a:t>2000</a:t>
            </a:r>
            <a:endParaRPr lang="fr-FR" altLang="fr-FR" sz="1050" b="1" dirty="0">
              <a:solidFill>
                <a:srgbClr val="0070C0"/>
              </a:solidFill>
            </a:endParaRPr>
          </a:p>
        </p:txBody>
      </p:sp>
      <p:sp>
        <p:nvSpPr>
          <p:cNvPr id="31" name="Text Box 11">
            <a:extLst>
              <a:ext uri="{FF2B5EF4-FFF2-40B4-BE49-F238E27FC236}">
                <a16:creationId xmlns:a16="http://schemas.microsoft.com/office/drawing/2014/main" id="{80AB06F3-FBFA-0549-3158-B400169F1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5441" y="1305500"/>
            <a:ext cx="864096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altLang="fr-FR" sz="1050" b="1" dirty="0"/>
              <a:t>1980</a:t>
            </a:r>
            <a:endParaRPr lang="fr-FR" altLang="fr-FR" sz="1050" b="1" dirty="0">
              <a:solidFill>
                <a:srgbClr val="0070C0"/>
              </a:solidFill>
            </a:endParaRPr>
          </a:p>
        </p:txBody>
      </p:sp>
      <p:sp>
        <p:nvSpPr>
          <p:cNvPr id="32" name="Text Box 11">
            <a:extLst>
              <a:ext uri="{FF2B5EF4-FFF2-40B4-BE49-F238E27FC236}">
                <a16:creationId xmlns:a16="http://schemas.microsoft.com/office/drawing/2014/main" id="{1C4C309C-2003-18B9-3483-63D9A11DA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6107" y="1310595"/>
            <a:ext cx="864096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altLang="fr-FR" sz="1050" b="1" dirty="0"/>
              <a:t>1987</a:t>
            </a:r>
            <a:endParaRPr lang="fr-FR" altLang="fr-FR" sz="1050" b="1" dirty="0">
              <a:solidFill>
                <a:srgbClr val="0070C0"/>
              </a:solidFill>
            </a:endParaRPr>
          </a:p>
        </p:txBody>
      </p:sp>
      <p:sp>
        <p:nvSpPr>
          <p:cNvPr id="33" name="Text Box 11">
            <a:extLst>
              <a:ext uri="{FF2B5EF4-FFF2-40B4-BE49-F238E27FC236}">
                <a16:creationId xmlns:a16="http://schemas.microsoft.com/office/drawing/2014/main" id="{80EA05D6-1C3A-C291-9BCE-A9B863B08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5403" y="1268137"/>
            <a:ext cx="864096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altLang="fr-FR" sz="1050" b="1" dirty="0"/>
              <a:t>1990</a:t>
            </a:r>
            <a:endParaRPr lang="fr-FR" altLang="fr-FR" sz="1050" b="1" dirty="0">
              <a:solidFill>
                <a:srgbClr val="0070C0"/>
              </a:solidFill>
            </a:endParaRPr>
          </a:p>
        </p:txBody>
      </p:sp>
      <p:sp>
        <p:nvSpPr>
          <p:cNvPr id="34" name="Text Box 9">
            <a:extLst>
              <a:ext uri="{FF2B5EF4-FFF2-40B4-BE49-F238E27FC236}">
                <a16:creationId xmlns:a16="http://schemas.microsoft.com/office/drawing/2014/main" id="{F626A203-9541-C708-CE8E-D7A548978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89" y="2547674"/>
            <a:ext cx="12225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altLang="fr-FR" sz="1000" dirty="0"/>
              <a:t>Recherche de </a:t>
            </a:r>
            <a:r>
              <a:rPr lang="fr-FR" altLang="fr-FR" sz="1000" b="1" dirty="0"/>
              <a:t>satiété</a:t>
            </a:r>
          </a:p>
        </p:txBody>
      </p:sp>
      <p:sp>
        <p:nvSpPr>
          <p:cNvPr id="36" name="Text Box 9">
            <a:extLst>
              <a:ext uri="{FF2B5EF4-FFF2-40B4-BE49-F238E27FC236}">
                <a16:creationId xmlns:a16="http://schemas.microsoft.com/office/drawing/2014/main" id="{6E995E4E-2821-E6FB-EE87-15B37988F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9722" y="2543961"/>
            <a:ext cx="11481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altLang="fr-FR" sz="1000" dirty="0"/>
              <a:t>Recherche de </a:t>
            </a:r>
          </a:p>
          <a:p>
            <a:pPr algn="ctr"/>
            <a:r>
              <a:rPr lang="fr-FR" altLang="fr-FR" sz="1000" b="1" dirty="0"/>
              <a:t>Santé Plaisir</a:t>
            </a:r>
          </a:p>
        </p:txBody>
      </p:sp>
      <p:sp>
        <p:nvSpPr>
          <p:cNvPr id="37" name="Text Box 9">
            <a:extLst>
              <a:ext uri="{FF2B5EF4-FFF2-40B4-BE49-F238E27FC236}">
                <a16:creationId xmlns:a16="http://schemas.microsoft.com/office/drawing/2014/main" id="{9E9167D8-67A0-F8E5-82CC-84D199E63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3326" y="2553267"/>
            <a:ext cx="157009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altLang="fr-FR" sz="1000" dirty="0"/>
              <a:t>Recherche de </a:t>
            </a:r>
          </a:p>
          <a:p>
            <a:pPr algn="ctr"/>
            <a:r>
              <a:rPr lang="fr-FR" altLang="fr-FR" sz="1000" b="1" dirty="0"/>
              <a:t>rythme </a:t>
            </a:r>
          </a:p>
          <a:p>
            <a:pPr algn="ctr"/>
            <a:r>
              <a:rPr lang="fr-FR" altLang="fr-FR" sz="1000" b="1" dirty="0"/>
              <a:t>biologique et individuel</a:t>
            </a:r>
          </a:p>
        </p:txBody>
      </p:sp>
      <p:pic>
        <p:nvPicPr>
          <p:cNvPr id="40" name="Espace réservé du contenu 3" descr="Sans titrer.jpg">
            <a:extLst>
              <a:ext uri="{FF2B5EF4-FFF2-40B4-BE49-F238E27FC236}">
                <a16:creationId xmlns:a16="http://schemas.microsoft.com/office/drawing/2014/main" id="{69A282CB-D070-360E-1000-71EB47601DA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35352" y="2984329"/>
            <a:ext cx="707955" cy="892969"/>
          </a:xfrm>
          <a:prstGeom prst="rect">
            <a:avLst/>
          </a:prstGeom>
        </p:spPr>
      </p:pic>
      <p:pic>
        <p:nvPicPr>
          <p:cNvPr id="41" name="Espace réservé du contenu 5" descr="jan.jpg">
            <a:extLst>
              <a:ext uri="{FF2B5EF4-FFF2-40B4-BE49-F238E27FC236}">
                <a16:creationId xmlns:a16="http://schemas.microsoft.com/office/drawing/2014/main" id="{998E0CC7-C521-89EE-A520-EDF355799F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0310" y="3130087"/>
            <a:ext cx="1093245" cy="728830"/>
          </a:xfrm>
          <a:prstGeom prst="rect">
            <a:avLst/>
          </a:prstGeom>
        </p:spPr>
      </p:pic>
      <p:pic>
        <p:nvPicPr>
          <p:cNvPr id="42" name="Espace réservé du contenu 7" descr="rfam.jpg">
            <a:extLst>
              <a:ext uri="{FF2B5EF4-FFF2-40B4-BE49-F238E27FC236}">
                <a16:creationId xmlns:a16="http://schemas.microsoft.com/office/drawing/2014/main" id="{15E2054D-8279-806C-5FD2-A877D1FCD84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7602" y="3984121"/>
            <a:ext cx="966118" cy="542867"/>
          </a:xfrm>
          <a:prstGeom prst="rect">
            <a:avLst/>
          </a:prstGeom>
        </p:spPr>
      </p:pic>
      <p:pic>
        <p:nvPicPr>
          <p:cNvPr id="43" name="Espace réservé du contenu 13" descr="gettyimages-904898-612x612.jpg">
            <a:extLst>
              <a:ext uri="{FF2B5EF4-FFF2-40B4-BE49-F238E27FC236}">
                <a16:creationId xmlns:a16="http://schemas.microsoft.com/office/drawing/2014/main" id="{2E400566-0A0E-D2ED-54E3-02E5B267E43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9413" y="3110356"/>
            <a:ext cx="1074996" cy="806247"/>
          </a:xfrm>
          <a:prstGeom prst="rect">
            <a:avLst/>
          </a:prstGeom>
        </p:spPr>
      </p:pic>
      <p:sp>
        <p:nvSpPr>
          <p:cNvPr id="44" name="ZoneTexte 43">
            <a:extLst>
              <a:ext uri="{FF2B5EF4-FFF2-40B4-BE49-F238E27FC236}">
                <a16:creationId xmlns:a16="http://schemas.microsoft.com/office/drawing/2014/main" id="{D9B4C174-4704-4A7B-0C5B-60BFF64AB796}"/>
              </a:ext>
            </a:extLst>
          </p:cNvPr>
          <p:cNvSpPr txBox="1"/>
          <p:nvPr/>
        </p:nvSpPr>
        <p:spPr>
          <a:xfrm>
            <a:off x="5849470" y="3111097"/>
            <a:ext cx="1417801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50" dirty="0"/>
              <a:t>Apologie de la gourmandise;  retour en force du goût </a:t>
            </a:r>
          </a:p>
          <a:p>
            <a:pPr algn="ctr"/>
            <a:r>
              <a:rPr lang="fr-FR" sz="1050" dirty="0"/>
              <a:t>et de la qualité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42A7B3FF-7177-FCD4-E7DB-6E7201E03511}"/>
              </a:ext>
            </a:extLst>
          </p:cNvPr>
          <p:cNvSpPr txBox="1"/>
          <p:nvPr/>
        </p:nvSpPr>
        <p:spPr>
          <a:xfrm>
            <a:off x="7428446" y="3095140"/>
            <a:ext cx="1614938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50" dirty="0"/>
              <a:t>Aliments santé: </a:t>
            </a:r>
          </a:p>
          <a:p>
            <a:pPr algn="ctr"/>
            <a:r>
              <a:rPr lang="fr-FR" sz="1050" dirty="0"/>
              <a:t>allégés, enrichis </a:t>
            </a:r>
          </a:p>
          <a:p>
            <a:pPr algn="ctr"/>
            <a:r>
              <a:rPr lang="fr-FR" sz="1050" dirty="0"/>
              <a:t>&amp; retour aux aliments de tradition et de plaisir 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6BB433A5-FC71-6595-EC2C-E48E41BA6645}"/>
              </a:ext>
            </a:extLst>
          </p:cNvPr>
          <p:cNvSpPr txBox="1"/>
          <p:nvPr/>
        </p:nvSpPr>
        <p:spPr>
          <a:xfrm>
            <a:off x="370931" y="3142274"/>
            <a:ext cx="1419193" cy="5770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50" dirty="0"/>
              <a:t>La quantité en plus : </a:t>
            </a:r>
            <a:r>
              <a:rPr lang="fr-FR" sz="1050" i="1" dirty="0"/>
              <a:t>viande, pain, féculents</a:t>
            </a:r>
            <a:endParaRPr lang="fr-FR" sz="1050" dirty="0"/>
          </a:p>
          <a:p>
            <a:pPr algn="ctr"/>
            <a:r>
              <a:rPr lang="fr-FR" sz="1050" b="1" dirty="0"/>
              <a:t>tout est  permis</a:t>
            </a:r>
          </a:p>
        </p:txBody>
      </p:sp>
      <p:sp>
        <p:nvSpPr>
          <p:cNvPr id="47" name="Text Box 9">
            <a:extLst>
              <a:ext uri="{FF2B5EF4-FFF2-40B4-BE49-F238E27FC236}">
                <a16:creationId xmlns:a16="http://schemas.microsoft.com/office/drawing/2014/main" id="{DA6916EB-9EAC-62CA-DB7E-791F31913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0807" y="2554336"/>
            <a:ext cx="12225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altLang="fr-FR" sz="1000" dirty="0"/>
              <a:t>Recherche de </a:t>
            </a:r>
            <a:r>
              <a:rPr lang="fr-FR" altLang="fr-FR" sz="1000" b="1" dirty="0"/>
              <a:t>minceur</a:t>
            </a:r>
          </a:p>
        </p:txBody>
      </p:sp>
      <p:sp>
        <p:nvSpPr>
          <p:cNvPr id="48" name="Text Box 9">
            <a:extLst>
              <a:ext uri="{FF2B5EF4-FFF2-40B4-BE49-F238E27FC236}">
                <a16:creationId xmlns:a16="http://schemas.microsoft.com/office/drawing/2014/main" id="{580BC14D-B8B2-2412-B376-F1A7E84B0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9003" y="2554336"/>
            <a:ext cx="11293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altLang="fr-FR" sz="1000" dirty="0"/>
              <a:t>Recherche de </a:t>
            </a:r>
            <a:r>
              <a:rPr lang="fr-FR" altLang="fr-FR" sz="1000" b="1" dirty="0"/>
              <a:t>forme</a:t>
            </a:r>
          </a:p>
        </p:txBody>
      </p:sp>
      <p:sp>
        <p:nvSpPr>
          <p:cNvPr id="49" name="Text Box 9">
            <a:extLst>
              <a:ext uri="{FF2B5EF4-FFF2-40B4-BE49-F238E27FC236}">
                <a16:creationId xmlns:a16="http://schemas.microsoft.com/office/drawing/2014/main" id="{48E8901D-D7D8-C57E-6684-FC586558A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6014" y="2543961"/>
            <a:ext cx="11293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altLang="fr-FR" sz="1000" dirty="0"/>
              <a:t>Recherche de </a:t>
            </a:r>
            <a:r>
              <a:rPr lang="fr-FR" altLang="fr-FR" sz="1000" b="1" dirty="0"/>
              <a:t>équilibre</a:t>
            </a:r>
          </a:p>
        </p:txBody>
      </p:sp>
    </p:spTree>
    <p:extLst>
      <p:ext uri="{BB962C8B-B14F-4D97-AF65-F5344CB8AC3E}">
        <p14:creationId xmlns:p14="http://schemas.microsoft.com/office/powerpoint/2010/main" val="267089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44" grpId="0" animBg="1"/>
      <p:bldP spid="45" grpId="0" animBg="1"/>
      <p:bldP spid="4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DEA731-6624-1CEA-4D9E-35AFD623B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2400" dirty="0"/>
              <a:t>Evolution du discours nutritionnel et de son contexte social (3/4)</a:t>
            </a:r>
            <a:endParaRPr lang="fr-FR" dirty="0"/>
          </a:p>
        </p:txBody>
      </p:sp>
      <p:sp>
        <p:nvSpPr>
          <p:cNvPr id="4" name="Line 3">
            <a:extLst>
              <a:ext uri="{FF2B5EF4-FFF2-40B4-BE49-F238E27FC236}">
                <a16:creationId xmlns:a16="http://schemas.microsoft.com/office/drawing/2014/main" id="{FFDC8506-72A0-1834-969F-04490FBA58E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1535" y="1562164"/>
            <a:ext cx="8039278" cy="1473"/>
          </a:xfrm>
          <a:prstGeom prst="line">
            <a:avLst/>
          </a:prstGeom>
          <a:noFill/>
          <a:ln w="28575">
            <a:solidFill>
              <a:schemeClr val="tx1"/>
            </a:solidFill>
            <a:prstDash val="solid"/>
            <a:round/>
            <a:headEnd/>
            <a:tailEnd type="triangle" w="med" len="med"/>
          </a:ln>
        </p:spPr>
        <p:txBody>
          <a:bodyPr/>
          <a:lstStyle/>
          <a:p>
            <a:endParaRPr lang="fr-FR" sz="1200"/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B30D48F5-277D-49EA-710F-F0B02BF95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102" y="1673669"/>
            <a:ext cx="2052228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altLang="fr-FR" sz="1050" b="1" dirty="0">
                <a:solidFill>
                  <a:srgbClr val="002060"/>
                </a:solidFill>
              </a:rPr>
              <a:t>Discours normatif &amp; scientifique</a:t>
            </a:r>
          </a:p>
          <a:p>
            <a:r>
              <a:rPr lang="fr-FR" altLang="fr-FR" sz="1050" b="1" dirty="0">
                <a:solidFill>
                  <a:srgbClr val="002060"/>
                </a:solidFill>
              </a:rPr>
              <a:t>         </a:t>
            </a:r>
            <a:r>
              <a:rPr lang="fr-FR" altLang="fr-FR" sz="1050" b="1" dirty="0">
                <a:solidFill>
                  <a:srgbClr val="C00000"/>
                </a:solidFill>
              </a:rPr>
              <a:t>Recherche de santé</a:t>
            </a:r>
          </a:p>
        </p:txBody>
      </p:sp>
      <p:sp>
        <p:nvSpPr>
          <p:cNvPr id="6" name="Line 14">
            <a:extLst>
              <a:ext uri="{FF2B5EF4-FFF2-40B4-BE49-F238E27FC236}">
                <a16:creationId xmlns:a16="http://schemas.microsoft.com/office/drawing/2014/main" id="{76FDE5FF-22BD-92AC-511B-9B947605E8B9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4778" y="1246570"/>
            <a:ext cx="0" cy="27979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FR" sz="1200" dirty="0"/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AFD824FD-016B-87FF-4D0F-D48592708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7879" y="1687039"/>
            <a:ext cx="1909372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altLang="fr-FR" sz="1050" b="1" dirty="0">
                <a:solidFill>
                  <a:srgbClr val="00B050"/>
                </a:solidFill>
              </a:rPr>
              <a:t>Renversement des tendances</a:t>
            </a:r>
          </a:p>
        </p:txBody>
      </p:sp>
      <p:sp>
        <p:nvSpPr>
          <p:cNvPr id="9" name="Line 14">
            <a:extLst>
              <a:ext uri="{FF2B5EF4-FFF2-40B4-BE49-F238E27FC236}">
                <a16:creationId xmlns:a16="http://schemas.microsoft.com/office/drawing/2014/main" id="{B6451EA4-88F0-F02B-1B8E-90729F6B7DC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9912" y="1210848"/>
            <a:ext cx="0" cy="27979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FR" sz="1200"/>
          </a:p>
        </p:txBody>
      </p:sp>
      <p:sp>
        <p:nvSpPr>
          <p:cNvPr id="10" name="Line 14">
            <a:extLst>
              <a:ext uri="{FF2B5EF4-FFF2-40B4-BE49-F238E27FC236}">
                <a16:creationId xmlns:a16="http://schemas.microsoft.com/office/drawing/2014/main" id="{572950C0-86E7-8C2C-343B-46A130B1CD1E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8144" y="1148641"/>
            <a:ext cx="0" cy="27979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FR" sz="1200">
              <a:solidFill>
                <a:srgbClr val="00B050"/>
              </a:solidFill>
            </a:endParaRPr>
          </a:p>
        </p:txBody>
      </p:sp>
      <p:sp>
        <p:nvSpPr>
          <p:cNvPr id="11" name="Organigramme : Alternative 10">
            <a:extLst>
              <a:ext uri="{FF2B5EF4-FFF2-40B4-BE49-F238E27FC236}">
                <a16:creationId xmlns:a16="http://schemas.microsoft.com/office/drawing/2014/main" id="{7575F2E9-DF14-5673-C623-49B3BBD53F3B}"/>
              </a:ext>
            </a:extLst>
          </p:cNvPr>
          <p:cNvSpPr/>
          <p:nvPr/>
        </p:nvSpPr>
        <p:spPr>
          <a:xfrm>
            <a:off x="1208287" y="2184846"/>
            <a:ext cx="879437" cy="459486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Manger équilibré</a:t>
            </a:r>
          </a:p>
        </p:txBody>
      </p:sp>
      <p:sp>
        <p:nvSpPr>
          <p:cNvPr id="12" name="Organigramme : Alternative 11">
            <a:extLst>
              <a:ext uri="{FF2B5EF4-FFF2-40B4-BE49-F238E27FC236}">
                <a16:creationId xmlns:a16="http://schemas.microsoft.com/office/drawing/2014/main" id="{A0F1FFE1-42F6-D4F4-63CC-30E7BA4DBE0E}"/>
              </a:ext>
            </a:extLst>
          </p:cNvPr>
          <p:cNvSpPr/>
          <p:nvPr/>
        </p:nvSpPr>
        <p:spPr>
          <a:xfrm>
            <a:off x="3273286" y="2184846"/>
            <a:ext cx="1061425" cy="459486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Manger sain/goûteux</a:t>
            </a:r>
          </a:p>
        </p:txBody>
      </p:sp>
      <p:sp>
        <p:nvSpPr>
          <p:cNvPr id="13" name="Organigramme : Alternative 12">
            <a:extLst>
              <a:ext uri="{FF2B5EF4-FFF2-40B4-BE49-F238E27FC236}">
                <a16:creationId xmlns:a16="http://schemas.microsoft.com/office/drawing/2014/main" id="{E9C8DC97-6CF0-382D-CF54-DB0BBFFF99C1}"/>
              </a:ext>
            </a:extLst>
          </p:cNvPr>
          <p:cNvSpPr/>
          <p:nvPr/>
        </p:nvSpPr>
        <p:spPr>
          <a:xfrm>
            <a:off x="5449669" y="2047727"/>
            <a:ext cx="765792" cy="459486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rgbClr val="00B050"/>
                </a:solidFill>
              </a:rPr>
              <a:t>Manger écolo</a:t>
            </a: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489E1C51-456A-D70E-A325-B3921FD4E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664" y="933812"/>
            <a:ext cx="5400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altLang="fr-FR" sz="1200" b="1" dirty="0"/>
              <a:t>2007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:a16="http://schemas.microsoft.com/office/drawing/2014/main" id="{81485353-9A1E-C35A-2BBD-C511DFD32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8220" y="891809"/>
            <a:ext cx="8640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altLang="fr-FR" sz="1200" b="1" dirty="0"/>
              <a:t>2013</a:t>
            </a:r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id="{AAB7983D-B127-BC66-97BD-DC4720D3E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8593" y="886739"/>
            <a:ext cx="5408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altLang="fr-FR" sz="1200" b="1" dirty="0">
                <a:solidFill>
                  <a:srgbClr val="00B050"/>
                </a:solidFill>
              </a:rPr>
              <a:t>2021</a:t>
            </a:r>
          </a:p>
        </p:txBody>
      </p:sp>
      <p:sp>
        <p:nvSpPr>
          <p:cNvPr id="17" name="Text Box 9">
            <a:extLst>
              <a:ext uri="{FF2B5EF4-FFF2-40B4-BE49-F238E27FC236}">
                <a16:creationId xmlns:a16="http://schemas.microsoft.com/office/drawing/2014/main" id="{A4A96AA4-2816-0A14-604A-05B705998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7943" y="2778330"/>
            <a:ext cx="1553771" cy="830997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200" dirty="0">
                <a:solidFill>
                  <a:srgbClr val="00B050"/>
                </a:solidFill>
              </a:rPr>
              <a:t>Les Français végétalisent leur  repas jusqu’à la «</a:t>
            </a:r>
            <a:r>
              <a:rPr lang="fr-FR" sz="1200" b="1" dirty="0">
                <a:solidFill>
                  <a:srgbClr val="00B050"/>
                </a:solidFill>
              </a:rPr>
              <a:t> folie </a:t>
            </a:r>
            <a:r>
              <a:rPr lang="fr-FR" sz="1200" b="1" dirty="0" err="1">
                <a:solidFill>
                  <a:srgbClr val="00B050"/>
                </a:solidFill>
              </a:rPr>
              <a:t>veggie</a:t>
            </a:r>
            <a:r>
              <a:rPr lang="fr-FR" sz="1200" b="1" dirty="0">
                <a:solidFill>
                  <a:srgbClr val="00B050"/>
                </a:solidFill>
              </a:rPr>
              <a:t> </a:t>
            </a:r>
            <a:r>
              <a:rPr lang="fr-FR" sz="1200" dirty="0">
                <a:solidFill>
                  <a:srgbClr val="00B050"/>
                </a:solidFill>
              </a:rPr>
              <a:t>»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0D15837-0973-BDE9-FB4B-F041A72E7450}"/>
              </a:ext>
            </a:extLst>
          </p:cNvPr>
          <p:cNvSpPr txBox="1"/>
          <p:nvPr/>
        </p:nvSpPr>
        <p:spPr>
          <a:xfrm>
            <a:off x="2693532" y="2794485"/>
            <a:ext cx="218434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fr-FR" sz="1200" dirty="0"/>
              <a:t>Fait maison + </a:t>
            </a:r>
            <a:r>
              <a:rPr lang="fr-FR" sz="1200" dirty="0" err="1"/>
              <a:t>pdts</a:t>
            </a:r>
            <a:r>
              <a:rPr lang="fr-FR" sz="1200" dirty="0"/>
              <a:t> locaux = garantie du « bien-manger » </a:t>
            </a:r>
          </a:p>
          <a:p>
            <a:pPr algn="ctr">
              <a:buFont typeface="Arial" pitchFamily="34" charset="0"/>
              <a:buChar char="•"/>
            </a:pPr>
            <a:r>
              <a:rPr lang="fr-FR" sz="1200" dirty="0"/>
              <a:t>Equilibre entre goût/ plaisir </a:t>
            </a:r>
          </a:p>
          <a:p>
            <a:pPr algn="ctr"/>
            <a:r>
              <a:rPr lang="fr-FR" sz="1200" dirty="0"/>
              <a:t>et santé/équilibre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C227379-E81E-AC84-B105-328CCAC29B15}"/>
              </a:ext>
            </a:extLst>
          </p:cNvPr>
          <p:cNvSpPr txBox="1"/>
          <p:nvPr/>
        </p:nvSpPr>
        <p:spPr>
          <a:xfrm>
            <a:off x="588502" y="2796658"/>
            <a:ext cx="189525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On parle lipides, protéines, glucides, restriction, injonctions nutritionnelles</a:t>
            </a:r>
          </a:p>
        </p:txBody>
      </p:sp>
      <p:sp>
        <p:nvSpPr>
          <p:cNvPr id="20" name="Text Box 9">
            <a:extLst>
              <a:ext uri="{FF2B5EF4-FFF2-40B4-BE49-F238E27FC236}">
                <a16:creationId xmlns:a16="http://schemas.microsoft.com/office/drawing/2014/main" id="{E26DC4B5-FDE5-5522-D326-57C509D0A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8477" y="1659196"/>
            <a:ext cx="1944216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altLang="fr-FR" sz="1050" b="1" dirty="0">
                <a:solidFill>
                  <a:srgbClr val="002060"/>
                </a:solidFill>
              </a:rPr>
              <a:t>Infléchissement des discours </a:t>
            </a:r>
            <a:r>
              <a:rPr lang="fr-FR" altLang="fr-FR" sz="1050" b="1" dirty="0">
                <a:solidFill>
                  <a:srgbClr val="C00000"/>
                </a:solidFill>
              </a:rPr>
              <a:t>santé/restriction</a:t>
            </a:r>
          </a:p>
        </p:txBody>
      </p:sp>
      <p:sp>
        <p:nvSpPr>
          <p:cNvPr id="21" name="Organigramme : Alternative 20">
            <a:extLst>
              <a:ext uri="{FF2B5EF4-FFF2-40B4-BE49-F238E27FC236}">
                <a16:creationId xmlns:a16="http://schemas.microsoft.com/office/drawing/2014/main" id="{E4B23B14-7087-C845-B80C-C02BF75D7AFB}"/>
              </a:ext>
            </a:extLst>
          </p:cNvPr>
          <p:cNvSpPr/>
          <p:nvPr/>
        </p:nvSpPr>
        <p:spPr>
          <a:xfrm>
            <a:off x="7102302" y="1920571"/>
            <a:ext cx="1697684" cy="531648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/>
                </a:solidFill>
              </a:rPr>
              <a:t>Manger high-tech</a:t>
            </a:r>
          </a:p>
          <a:p>
            <a:pPr algn="ctr"/>
            <a:r>
              <a:rPr lang="fr-FR" sz="1200" dirty="0">
                <a:solidFill>
                  <a:schemeClr val="tx1"/>
                </a:solidFill>
              </a:rPr>
              <a:t>individualisation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405CE22-5D2F-D56D-D75A-774ABBFEDADF}"/>
              </a:ext>
            </a:extLst>
          </p:cNvPr>
          <p:cNvSpPr/>
          <p:nvPr/>
        </p:nvSpPr>
        <p:spPr>
          <a:xfrm>
            <a:off x="7409313" y="842915"/>
            <a:ext cx="108366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350" b="1" dirty="0"/>
              <a:t>demain…</a:t>
            </a:r>
            <a:br>
              <a:rPr lang="fr-FR" sz="1350" b="1" dirty="0"/>
            </a:br>
            <a:endParaRPr lang="fr-FR" sz="1350" dirty="0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CD683250-E621-F417-5552-27F943ED5013}"/>
              </a:ext>
            </a:extLst>
          </p:cNvPr>
          <p:cNvSpPr txBox="1"/>
          <p:nvPr/>
        </p:nvSpPr>
        <p:spPr>
          <a:xfrm>
            <a:off x="6789215" y="2773942"/>
            <a:ext cx="221701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Nutrigénomique:  </a:t>
            </a:r>
            <a:r>
              <a:rPr lang="fr-FR" sz="1200" i="1" dirty="0"/>
              <a:t>manger/patrimoine génétique</a:t>
            </a:r>
            <a:endParaRPr lang="fr-FR" sz="1200" dirty="0"/>
          </a:p>
          <a:p>
            <a:pPr algn="ctr"/>
            <a:r>
              <a:rPr lang="fr-FR" sz="1200" dirty="0"/>
              <a:t>Choix des aliments selon les pathologies, sport,..</a:t>
            </a:r>
          </a:p>
          <a:p>
            <a:pPr algn="ctr"/>
            <a:r>
              <a:rPr lang="fr-FR" sz="1200" dirty="0"/>
              <a:t>Manger quand on veut, </a:t>
            </a:r>
          </a:p>
          <a:p>
            <a:pPr algn="ctr"/>
            <a:r>
              <a:rPr lang="fr-FR" sz="1200" dirty="0"/>
              <a:t>ce qu’on veut.</a:t>
            </a: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DAC12B24-CC3B-7A62-6A32-387CAE0741A7}"/>
              </a:ext>
            </a:extLst>
          </p:cNvPr>
          <p:cNvCxnSpPr/>
          <p:nvPr/>
        </p:nvCxnSpPr>
        <p:spPr>
          <a:xfrm>
            <a:off x="4842030" y="969571"/>
            <a:ext cx="0" cy="5940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11">
            <a:extLst>
              <a:ext uri="{FF2B5EF4-FFF2-40B4-BE49-F238E27FC236}">
                <a16:creationId xmlns:a16="http://schemas.microsoft.com/office/drawing/2014/main" id="{B2952E73-05C7-4C29-03E6-15D436A45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3988" y="699542"/>
            <a:ext cx="8640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altLang="fr-FR" sz="1200" b="1" dirty="0">
                <a:solidFill>
                  <a:srgbClr val="FF0000"/>
                </a:solidFill>
              </a:rPr>
              <a:t>COVID-19</a:t>
            </a:r>
          </a:p>
        </p:txBody>
      </p:sp>
      <p:sp>
        <p:nvSpPr>
          <p:cNvPr id="26" name="Line 14">
            <a:extLst>
              <a:ext uri="{FF2B5EF4-FFF2-40B4-BE49-F238E27FC236}">
                <a16:creationId xmlns:a16="http://schemas.microsoft.com/office/drawing/2014/main" id="{CC858701-0447-0DBC-989D-87FF823C31F8}"/>
              </a:ext>
            </a:extLst>
          </p:cNvPr>
          <p:cNvSpPr>
            <a:spLocks noChangeShapeType="1"/>
          </p:cNvSpPr>
          <p:nvPr/>
        </p:nvSpPr>
        <p:spPr bwMode="auto">
          <a:xfrm>
            <a:off x="7951146" y="1198288"/>
            <a:ext cx="0" cy="27979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FR" sz="120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07CE0528-E42B-5673-5CF3-AB7FEF67EABF}"/>
              </a:ext>
            </a:extLst>
          </p:cNvPr>
          <p:cNvSpPr txBox="1"/>
          <p:nvPr/>
        </p:nvSpPr>
        <p:spPr>
          <a:xfrm>
            <a:off x="262287" y="4912668"/>
            <a:ext cx="689885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900" i="1" dirty="0"/>
              <a:t>Louise seconda , </a:t>
            </a:r>
            <a:r>
              <a:rPr lang="fr-FR" sz="900" i="1" dirty="0" err="1"/>
              <a:t>aurée</a:t>
            </a:r>
            <a:r>
              <a:rPr lang="fr-FR" sz="900" i="1" dirty="0"/>
              <a:t> </a:t>
            </a:r>
            <a:r>
              <a:rPr lang="fr-FR" sz="900" i="1" dirty="0" err="1"/>
              <a:t>saLmon</a:t>
            </a:r>
            <a:r>
              <a:rPr lang="fr-FR" sz="900" i="1" dirty="0"/>
              <a:t> </a:t>
            </a:r>
            <a:r>
              <a:rPr lang="fr-FR" sz="900" i="1" dirty="0" err="1"/>
              <a:t>Legagneur</a:t>
            </a:r>
            <a:r>
              <a:rPr lang="fr-FR" sz="900" i="1" dirty="0"/>
              <a:t> et </a:t>
            </a:r>
            <a:r>
              <a:rPr lang="fr-FR" sz="900" i="1" dirty="0" err="1"/>
              <a:t>PascaLe</a:t>
            </a:r>
            <a:r>
              <a:rPr lang="fr-FR" sz="900" i="1" dirty="0"/>
              <a:t> </a:t>
            </a:r>
            <a:r>
              <a:rPr lang="fr-FR" sz="900" i="1" dirty="0" err="1"/>
              <a:t>HébeL</a:t>
            </a:r>
            <a:r>
              <a:rPr lang="fr-FR" sz="900" i="1" dirty="0"/>
              <a:t> CREDOC Consommation et modes de vie N° 315 • ISSN 0295-9976 • mars 2021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F764FBD-0B6D-E702-23CD-F7F0C720207D}"/>
              </a:ext>
            </a:extLst>
          </p:cNvPr>
          <p:cNvSpPr/>
          <p:nvPr/>
        </p:nvSpPr>
        <p:spPr>
          <a:xfrm>
            <a:off x="211288" y="4025048"/>
            <a:ext cx="88080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1400" dirty="0">
                <a:solidFill>
                  <a:srgbClr val="0000FF"/>
                </a:solidFill>
              </a:rPr>
              <a:t>L’alimentation qui était sociétale, globale, devient individuelle. </a:t>
            </a:r>
          </a:p>
          <a:p>
            <a:pPr algn="ctr">
              <a:defRPr/>
            </a:pPr>
            <a:r>
              <a:rPr lang="fr-FR" sz="1400" dirty="0">
                <a:solidFill>
                  <a:srgbClr val="0000FF"/>
                </a:solidFill>
              </a:rPr>
              <a:t>Le consommateur occidental, aujourd’hui autonome, mais toujours inquiet /aliments </a:t>
            </a:r>
            <a:r>
              <a:rPr lang="fr-FR" sz="1400" i="1" dirty="0">
                <a:solidFill>
                  <a:srgbClr val="0000FF"/>
                </a:solidFill>
              </a:rPr>
              <a:t>(tromperie, contamination,..)</a:t>
            </a:r>
          </a:p>
          <a:p>
            <a:pPr algn="ctr">
              <a:defRPr/>
            </a:pPr>
            <a:r>
              <a:rPr lang="fr-FR" sz="1400" dirty="0">
                <a:solidFill>
                  <a:srgbClr val="0000FF"/>
                </a:solidFill>
              </a:rPr>
              <a:t> </a:t>
            </a:r>
            <a:r>
              <a:rPr lang="fr-FR" sz="1400" b="1" dirty="0">
                <a:solidFill>
                  <a:srgbClr val="0000FF"/>
                </a:solidFill>
              </a:rPr>
              <a:t> </a:t>
            </a:r>
            <a:r>
              <a:rPr lang="fr-FR" sz="1600" b="1" dirty="0">
                <a:solidFill>
                  <a:srgbClr val="0000FF"/>
                </a:solidFill>
              </a:rPr>
              <a:t>La tête s’est substituée à l’estomac</a:t>
            </a:r>
            <a:endParaRPr lang="fr-FR" sz="1400" b="1" dirty="0">
              <a:solidFill>
                <a:srgbClr val="0000FF"/>
              </a:solidFill>
            </a:endParaRPr>
          </a:p>
        </p:txBody>
      </p:sp>
      <p:pic>
        <p:nvPicPr>
          <p:cNvPr id="30" name="Picture 7">
            <a:extLst>
              <a:ext uri="{FF2B5EF4-FFF2-40B4-BE49-F238E27FC236}">
                <a16:creationId xmlns:a16="http://schemas.microsoft.com/office/drawing/2014/main" id="{E7458AF1-820E-304C-193F-F277A6AAA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705" y="1246570"/>
            <a:ext cx="619338" cy="545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 Box 11">
            <a:extLst>
              <a:ext uri="{FF2B5EF4-FFF2-40B4-BE49-F238E27FC236}">
                <a16:creationId xmlns:a16="http://schemas.microsoft.com/office/drawing/2014/main" id="{61FFC80D-11B6-9CA5-95D0-5DA9D0609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042" y="928311"/>
            <a:ext cx="5400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altLang="fr-FR" sz="1200" b="1" dirty="0"/>
              <a:t>2001</a:t>
            </a:r>
          </a:p>
        </p:txBody>
      </p:sp>
    </p:spTree>
    <p:extLst>
      <p:ext uri="{BB962C8B-B14F-4D97-AF65-F5344CB8AC3E}">
        <p14:creationId xmlns:p14="http://schemas.microsoft.com/office/powerpoint/2010/main" val="355408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21" grpId="0" animBg="1"/>
      <p:bldP spid="23" grpId="0" animBg="1"/>
      <p:bldP spid="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128009" y="33331"/>
            <a:ext cx="67127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fr-FR" altLang="fr-FR" sz="2400" dirty="0">
                <a:solidFill>
                  <a:srgbClr val="0070C0"/>
                </a:solidFill>
                <a:cs typeface="Arial" pitchFamily="34" charset="0"/>
              </a:rPr>
              <a:t>Cacophonie alimentaire: contexte anxiogène (4/4)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485901" y="1211614"/>
            <a:ext cx="518130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Clr>
                <a:schemeClr val="folHlink"/>
              </a:buClr>
              <a:buSzPct val="150000"/>
              <a:buFont typeface="Wingdings" pitchFamily="2" charset="2"/>
              <a:buNone/>
            </a:pPr>
            <a:r>
              <a:rPr lang="fr-FR" altLang="fr-FR" sz="2100">
                <a:latin typeface="Verdana" pitchFamily="34" charset="0"/>
              </a:rPr>
              <a:t>	</a:t>
            </a:r>
            <a:endParaRPr lang="fr-FR" altLang="fr-FR" sz="2100">
              <a:latin typeface="Book Antiqua" pitchFamily="18" charset="0"/>
              <a:cs typeface="Arial" pitchFamily="34" charset="0"/>
            </a:endParaRPr>
          </a:p>
          <a:p>
            <a:pPr eaLnBrk="1" hangingPunct="1">
              <a:buClr>
                <a:schemeClr val="folHlink"/>
              </a:buClr>
              <a:buSzPct val="150000"/>
              <a:buFont typeface="Wingdings" pitchFamily="2" charset="2"/>
              <a:buNone/>
            </a:pPr>
            <a:r>
              <a:rPr lang="fr-FR" altLang="fr-FR" sz="2100" i="1">
                <a:latin typeface="Book Antiqua" pitchFamily="18" charset="0"/>
                <a:cs typeface="Arial" pitchFamily="34" charset="0"/>
              </a:rPr>
              <a:t>	</a:t>
            </a:r>
            <a:endParaRPr lang="fr-FR" altLang="fr-FR" sz="1350"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21508" name="ZoneTexte 1"/>
          <p:cNvSpPr txBox="1">
            <a:spLocks noChangeArrowheads="1"/>
          </p:cNvSpPr>
          <p:nvPr/>
        </p:nvSpPr>
        <p:spPr bwMode="auto">
          <a:xfrm rot="-1067300">
            <a:off x="1306946" y="1167737"/>
            <a:ext cx="3273447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fr-FR" altLang="fr-FR" sz="1500" b="1" dirty="0">
                <a:latin typeface="Lucida Sans Typewriter" pitchFamily="49" charset="0"/>
              </a:rPr>
              <a:t>Recommandations nutritionnelles</a:t>
            </a:r>
          </a:p>
          <a:p>
            <a:pPr algn="ctr" eaLnBrk="1" hangingPunct="1"/>
            <a:r>
              <a:rPr lang="fr-FR" altLang="fr-FR" sz="1500" b="1" dirty="0">
                <a:latin typeface="Lucida Sans Typewriter" pitchFamily="49" charset="0"/>
              </a:rPr>
              <a:t>Santé Publique</a:t>
            </a:r>
            <a:r>
              <a:rPr lang="fr-FR" altLang="fr-FR" sz="1500" dirty="0">
                <a:latin typeface="Bodoni MT Black" pitchFamily="18" charset="0"/>
              </a:rPr>
              <a:t>, PNNS</a:t>
            </a:r>
          </a:p>
        </p:txBody>
      </p:sp>
      <p:sp>
        <p:nvSpPr>
          <p:cNvPr id="52229" name="ZoneTexte 5"/>
          <p:cNvSpPr txBox="1">
            <a:spLocks noChangeArrowheads="1"/>
          </p:cNvSpPr>
          <p:nvPr/>
        </p:nvSpPr>
        <p:spPr bwMode="auto">
          <a:xfrm>
            <a:off x="2063060" y="2256604"/>
            <a:ext cx="18103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fr-FR" altLang="fr-FR" b="1" dirty="0"/>
              <a:t>INTERNET,</a:t>
            </a:r>
          </a:p>
          <a:p>
            <a:pPr algn="ctr" eaLnBrk="1" hangingPunct="1"/>
            <a:r>
              <a:rPr lang="fr-FR" altLang="fr-FR" b="1" dirty="0"/>
              <a:t> RESEAUX SOCIAUX,</a:t>
            </a:r>
          </a:p>
          <a:p>
            <a:pPr algn="ctr" eaLnBrk="1" hangingPunct="1"/>
            <a:r>
              <a:rPr lang="fr-FR" altLang="fr-FR" b="1" dirty="0"/>
              <a:t> INFLUENCEURS</a:t>
            </a:r>
          </a:p>
        </p:txBody>
      </p:sp>
      <p:sp>
        <p:nvSpPr>
          <p:cNvPr id="52230" name="ZoneTexte 6"/>
          <p:cNvSpPr txBox="1">
            <a:spLocks noChangeArrowheads="1"/>
          </p:cNvSpPr>
          <p:nvPr/>
        </p:nvSpPr>
        <p:spPr bwMode="auto">
          <a:xfrm>
            <a:off x="1462726" y="3405674"/>
            <a:ext cx="2563586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fr-FR" altLang="fr-FR" sz="1500" b="1" dirty="0">
                <a:solidFill>
                  <a:srgbClr val="0000FF"/>
                </a:solidFill>
                <a:latin typeface="Algerian" pitchFamily="82" charset="0"/>
              </a:rPr>
              <a:t>MEDIATISATION</a:t>
            </a:r>
          </a:p>
          <a:p>
            <a:pPr algn="ctr" eaLnBrk="1" hangingPunct="1"/>
            <a:r>
              <a:rPr lang="fr-FR" altLang="fr-FR" sz="1500" dirty="0">
                <a:solidFill>
                  <a:srgbClr val="0000FF"/>
                </a:solidFill>
                <a:latin typeface="Algerian" pitchFamily="82" charset="0"/>
              </a:rPr>
              <a:t>Profusions d’informations</a:t>
            </a:r>
          </a:p>
          <a:p>
            <a:pPr algn="ctr" eaLnBrk="1" hangingPunct="1"/>
            <a:r>
              <a:rPr lang="fr-FR" altLang="fr-FR" sz="1500" dirty="0">
                <a:solidFill>
                  <a:srgbClr val="0000FF"/>
                </a:solidFill>
                <a:latin typeface="Algerian" pitchFamily="82" charset="0"/>
              </a:rPr>
              <a:t>Controverses scientifiques</a:t>
            </a:r>
          </a:p>
        </p:txBody>
      </p:sp>
      <p:sp>
        <p:nvSpPr>
          <p:cNvPr id="52233" name="ZoneTexte 4"/>
          <p:cNvSpPr txBox="1">
            <a:spLocks noChangeArrowheads="1"/>
          </p:cNvSpPr>
          <p:nvPr/>
        </p:nvSpPr>
        <p:spPr bwMode="auto">
          <a:xfrm rot="430814">
            <a:off x="4103109" y="2099017"/>
            <a:ext cx="2640376" cy="9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buClr>
                <a:schemeClr val="folHlink"/>
              </a:buClr>
              <a:buSzPct val="150000"/>
            </a:pPr>
            <a:r>
              <a:rPr lang="fr-FR" altLang="fr-FR" sz="2400" b="1" dirty="0">
                <a:solidFill>
                  <a:srgbClr val="FF0000"/>
                </a:solidFill>
                <a:cs typeface="Arial" pitchFamily="34" charset="0"/>
              </a:rPr>
              <a:t>CRISES SANITAIRES</a:t>
            </a:r>
          </a:p>
          <a:p>
            <a:pPr eaLnBrk="1" hangingPunct="1">
              <a:buClr>
                <a:schemeClr val="folHlink"/>
              </a:buClr>
              <a:buSzPct val="150000"/>
            </a:pPr>
            <a:endParaRPr lang="fr-FR" altLang="fr-FR" sz="1500" dirty="0">
              <a:cs typeface="Arial" pitchFamily="34" charset="0"/>
            </a:endParaRPr>
          </a:p>
          <a:p>
            <a:pPr eaLnBrk="1" hangingPunct="1"/>
            <a:r>
              <a:rPr lang="fr-FR" altLang="fr-FR" sz="1350" dirty="0">
                <a:cs typeface="Arial" pitchFamily="34" charset="0"/>
              </a:rPr>
              <a:t> </a:t>
            </a:r>
          </a:p>
        </p:txBody>
      </p:sp>
      <p:sp>
        <p:nvSpPr>
          <p:cNvPr id="26634" name="Rectangle 7"/>
          <p:cNvSpPr>
            <a:spLocks noChangeArrowheads="1"/>
          </p:cNvSpPr>
          <p:nvPr/>
        </p:nvSpPr>
        <p:spPr bwMode="auto">
          <a:xfrm>
            <a:off x="3707904" y="4160440"/>
            <a:ext cx="5074422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2">
              <a:buClr>
                <a:srgbClr val="694F07"/>
              </a:buClr>
              <a:buSzPct val="150000"/>
            </a:pPr>
            <a:r>
              <a:rPr lang="fr-FR" b="1" dirty="0">
                <a:solidFill>
                  <a:srgbClr val="006600"/>
                </a:solidFill>
                <a:latin typeface="Arial Black" pitchFamily="34" charset="0"/>
              </a:rPr>
              <a:t>MOUVEMENTS </a:t>
            </a:r>
            <a:r>
              <a:rPr lang="fr-FR" sz="1500" b="1" i="1" dirty="0">
                <a:solidFill>
                  <a:srgbClr val="006600"/>
                </a:solidFill>
                <a:latin typeface="Arial Black" pitchFamily="34" charset="0"/>
              </a:rPr>
              <a:t>(VÉGANISME, FLEXITARISME, ..)</a:t>
            </a:r>
          </a:p>
        </p:txBody>
      </p:sp>
      <p:sp>
        <p:nvSpPr>
          <p:cNvPr id="52235" name="ZoneTexte 8"/>
          <p:cNvSpPr txBox="1">
            <a:spLocks noChangeArrowheads="1"/>
          </p:cNvSpPr>
          <p:nvPr/>
        </p:nvSpPr>
        <p:spPr bwMode="auto">
          <a:xfrm>
            <a:off x="4642688" y="1249349"/>
            <a:ext cx="2988331" cy="1131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fr-FR" altLang="fr-FR" sz="1350" dirty="0">
                <a:solidFill>
                  <a:srgbClr val="002060"/>
                </a:solidFill>
                <a:latin typeface="Arial Black" pitchFamily="34" charset="0"/>
              </a:rPr>
              <a:t>PREOCCUPATIONS ECOLOGIQUES</a:t>
            </a:r>
          </a:p>
          <a:p>
            <a:pPr eaLnBrk="1" hangingPunct="1"/>
            <a:r>
              <a:rPr lang="fr-FR" altLang="fr-FR" sz="1350" dirty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SCANDALES DES ABATTOIRS</a:t>
            </a:r>
          </a:p>
          <a:p>
            <a:pPr eaLnBrk="1" hangingPunct="1"/>
            <a:r>
              <a:rPr lang="fr-FR" altLang="fr-FR" sz="1350" dirty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POLLUTIONS ALIMENTAIRES</a:t>
            </a:r>
          </a:p>
          <a:p>
            <a:pPr eaLnBrk="1" hangingPunct="1"/>
            <a:endParaRPr lang="fr-FR" altLang="fr-FR" sz="1350" dirty="0"/>
          </a:p>
        </p:txBody>
      </p:sp>
      <p:sp>
        <p:nvSpPr>
          <p:cNvPr id="17421" name="ZoneTexte 1"/>
          <p:cNvSpPr txBox="1">
            <a:spLocks noChangeArrowheads="1"/>
          </p:cNvSpPr>
          <p:nvPr/>
        </p:nvSpPr>
        <p:spPr bwMode="auto">
          <a:xfrm>
            <a:off x="2765868" y="1787815"/>
            <a:ext cx="207965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fr-FR" altLang="fr-FR" sz="1500" b="1" dirty="0">
                <a:latin typeface="Bahnschrift SemiBold Condensed" pitchFamily="34" charset="0"/>
              </a:rPr>
              <a:t>APPRENTISSAGES INTRA-FAMILIAUX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366529">
            <a:off x="1462833" y="1387201"/>
            <a:ext cx="548707" cy="723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Espace réservé du contenu 3" descr="images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362" y="2458968"/>
            <a:ext cx="1394467" cy="608794"/>
          </a:xfrm>
          <a:prstGeom prst="rect">
            <a:avLst/>
          </a:prstGeom>
        </p:spPr>
      </p:pic>
      <p:sp>
        <p:nvSpPr>
          <p:cNvPr id="18" name="ZoneTexte 1"/>
          <p:cNvSpPr txBox="1">
            <a:spLocks noChangeArrowheads="1"/>
          </p:cNvSpPr>
          <p:nvPr/>
        </p:nvSpPr>
        <p:spPr bwMode="auto">
          <a:xfrm rot="-1067300">
            <a:off x="3839726" y="2398491"/>
            <a:ext cx="3407669" cy="17774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2"/>
            <a:r>
              <a:rPr lang="fr-FR" altLang="fr-FR" sz="1500" b="1" dirty="0">
                <a:latin typeface="Engravers MT" pitchFamily="18" charset="0"/>
              </a:rPr>
              <a:t>2017: </a:t>
            </a:r>
            <a:r>
              <a:rPr lang="fr-FR" sz="1350" b="1" dirty="0">
                <a:latin typeface="Engravers MT" pitchFamily="18" charset="0"/>
              </a:rPr>
              <a:t>Déferlante des régimes « sans » </a:t>
            </a:r>
            <a:r>
              <a:rPr lang="fr-FR" sz="1350" dirty="0">
                <a:latin typeface="Engravers MT" pitchFamily="18" charset="0"/>
              </a:rPr>
              <a:t>(</a:t>
            </a:r>
            <a:r>
              <a:rPr lang="fr-FR" sz="1350" i="1" dirty="0">
                <a:latin typeface="Engravers MT" pitchFamily="18" charset="0"/>
              </a:rPr>
              <a:t>sans MG, sans viande, sans lait, sans gluten, sans cuisson,.…), </a:t>
            </a:r>
          </a:p>
          <a:p>
            <a:pPr marL="0" lvl="2"/>
            <a:r>
              <a:rPr lang="fr-FR" sz="1350" b="1" dirty="0">
                <a:latin typeface="Engravers MT" pitchFamily="18" charset="0"/>
              </a:rPr>
              <a:t>de régimes farfelus </a:t>
            </a:r>
            <a:r>
              <a:rPr lang="fr-FR" sz="1350" i="1" dirty="0">
                <a:latin typeface="Engravers MT" pitchFamily="18" charset="0"/>
              </a:rPr>
              <a:t>(préhistorique, groupe sanguin</a:t>
            </a:r>
            <a:r>
              <a:rPr lang="fr-FR" sz="1350" i="1" dirty="0"/>
              <a:t>,...) </a:t>
            </a:r>
            <a:endParaRPr lang="fr-FR" altLang="fr-FR" sz="1500" i="1" dirty="0"/>
          </a:p>
        </p:txBody>
      </p:sp>
      <p:sp>
        <p:nvSpPr>
          <p:cNvPr id="21" name="Pensées 20"/>
          <p:cNvSpPr/>
          <p:nvPr/>
        </p:nvSpPr>
        <p:spPr>
          <a:xfrm>
            <a:off x="1485901" y="1146268"/>
            <a:ext cx="6110435" cy="3225681"/>
          </a:xfrm>
          <a:prstGeom prst="cloudCallou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 sz="1350">
              <a:solidFill>
                <a:srgbClr val="C00000"/>
              </a:solidFill>
            </a:endParaRPr>
          </a:p>
        </p:txBody>
      </p:sp>
      <p:sp>
        <p:nvSpPr>
          <p:cNvPr id="22" name="ZoneTexte 3"/>
          <p:cNvSpPr txBox="1">
            <a:spLocks noChangeArrowheads="1"/>
          </p:cNvSpPr>
          <p:nvPr/>
        </p:nvSpPr>
        <p:spPr bwMode="auto">
          <a:xfrm>
            <a:off x="3173700" y="1893842"/>
            <a:ext cx="239625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fr-FR" altLang="fr-FR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</a:t>
            </a:r>
          </a:p>
          <a:p>
            <a:pPr algn="ctr" eaLnBrk="1" hangingPunct="1"/>
            <a:r>
              <a:rPr lang="fr-FR" altLang="fr-FR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manger ?</a:t>
            </a:r>
          </a:p>
        </p:txBody>
      </p:sp>
    </p:spTree>
    <p:extLst>
      <p:ext uri="{BB962C8B-B14F-4D97-AF65-F5344CB8AC3E}">
        <p14:creationId xmlns:p14="http://schemas.microsoft.com/office/powerpoint/2010/main" val="347754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7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withGroup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withGroup">
                            <p:stCondLst>
                              <p:cond delay="22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1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25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75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52229" grpId="0"/>
      <p:bldP spid="52230" grpId="0"/>
      <p:bldP spid="52230" grpId="1"/>
      <p:bldP spid="52233" grpId="0"/>
      <p:bldP spid="26634" grpId="0"/>
      <p:bldP spid="52235" grpId="0"/>
      <p:bldP spid="17421" grpId="0"/>
      <p:bldP spid="18" grpId="0" animBg="1"/>
      <p:bldP spid="21" grpId="0" animBg="1"/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169BF3-A05F-41EF-8A55-D89172EE3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4728"/>
            <a:ext cx="8640960" cy="766822"/>
          </a:xfrm>
        </p:spPr>
        <p:txBody>
          <a:bodyPr/>
          <a:lstStyle/>
          <a:p>
            <a:r>
              <a:rPr lang="fr-FR" sz="2400" dirty="0"/>
              <a:t>Manger… du point de vue </a:t>
            </a:r>
            <a:r>
              <a:rPr lang="fr-FR" b="1" dirty="0"/>
              <a:t>P</a:t>
            </a:r>
            <a:r>
              <a:rPr lang="fr-FR" sz="2400" b="1" dirty="0"/>
              <a:t>olitique</a:t>
            </a:r>
            <a:endParaRPr lang="fr-FR" dirty="0"/>
          </a:p>
        </p:txBody>
      </p:sp>
      <p:sp>
        <p:nvSpPr>
          <p:cNvPr id="5" name="Espace réservé du contenu 1">
            <a:extLst>
              <a:ext uri="{FF2B5EF4-FFF2-40B4-BE49-F238E27FC236}">
                <a16:creationId xmlns:a16="http://schemas.microsoft.com/office/drawing/2014/main" id="{F8FC129A-7165-CCF0-7790-E4E52F4FAA18}"/>
              </a:ext>
            </a:extLst>
          </p:cNvPr>
          <p:cNvSpPr txBox="1">
            <a:spLocks/>
          </p:cNvSpPr>
          <p:nvPr/>
        </p:nvSpPr>
        <p:spPr>
          <a:xfrm>
            <a:off x="358799" y="766254"/>
            <a:ext cx="8568952" cy="4037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16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fr-FR" altLang="fr-FR" b="1" dirty="0">
                <a:solidFill>
                  <a:srgbClr val="0070C0"/>
                </a:solidFill>
              </a:rPr>
              <a:t>L’évolution</a:t>
            </a:r>
            <a:r>
              <a:rPr lang="fr-FR" b="1" dirty="0">
                <a:solidFill>
                  <a:srgbClr val="0070C0"/>
                </a:solidFill>
              </a:rPr>
              <a:t> des comportements alimentaires reflète celle de la société</a:t>
            </a:r>
            <a:r>
              <a:rPr lang="fr-FR" altLang="fr-FR" b="1" dirty="0">
                <a:solidFill>
                  <a:srgbClr val="0070C0"/>
                </a:solidFill>
              </a:rPr>
              <a:t> </a:t>
            </a:r>
          </a:p>
          <a:p>
            <a:pPr>
              <a:spcBef>
                <a:spcPts val="0"/>
              </a:spcBef>
            </a:pPr>
            <a:r>
              <a:rPr lang="fr-FR" sz="1600" dirty="0"/>
              <a:t>Urbanisation, mobilité, confort de vie, modification de la structure familiale</a:t>
            </a:r>
          </a:p>
          <a:p>
            <a:pPr lvl="1">
              <a:spcBef>
                <a:spcPts val="0"/>
              </a:spcBef>
            </a:pPr>
            <a:r>
              <a:rPr lang="fr-FR" sz="1400" dirty="0"/>
              <a:t>familles éclatées, les femmes travaillent :</a:t>
            </a:r>
          </a:p>
          <a:p>
            <a:pPr lvl="2">
              <a:spcBef>
                <a:spcPts val="0"/>
              </a:spcBef>
            </a:pPr>
            <a:r>
              <a:rPr lang="fr-FR" sz="1200" dirty="0"/>
              <a:t>elles ont moins de temps et moins besoin de la valorisation sociale liée à la préparation des repas, etc…</a:t>
            </a:r>
          </a:p>
          <a:p>
            <a:pPr>
              <a:spcBef>
                <a:spcPts val="0"/>
              </a:spcBef>
            </a:pPr>
            <a:r>
              <a:rPr lang="fr-FR" sz="1600" dirty="0"/>
              <a:t>Mondialisation, disponibilité et accessibilité alimentaire inédite</a:t>
            </a:r>
          </a:p>
          <a:p>
            <a:pPr lvl="1">
              <a:spcBef>
                <a:spcPts val="0"/>
              </a:spcBef>
            </a:pPr>
            <a:r>
              <a:rPr lang="fr-FR" sz="1400" dirty="0"/>
              <a:t>très forte pression à la consommation, </a:t>
            </a:r>
          </a:p>
          <a:p>
            <a:pPr lvl="1">
              <a:spcBef>
                <a:spcPts val="0"/>
              </a:spcBef>
            </a:pPr>
            <a:r>
              <a:rPr lang="fr-FR" sz="1400" dirty="0"/>
              <a:t>progrès technologiques, </a:t>
            </a:r>
          </a:p>
          <a:p>
            <a:pPr lvl="1">
              <a:spcBef>
                <a:spcPts val="0"/>
              </a:spcBef>
            </a:pPr>
            <a:r>
              <a:rPr lang="fr-FR" sz="1400" dirty="0"/>
              <a:t>difficultés de connaitre l’origine de l’aliment (entretient les peurs alimentaires) </a:t>
            </a:r>
          </a:p>
          <a:p>
            <a:r>
              <a:rPr lang="fr-FR" sz="1600" dirty="0"/>
              <a:t>Défi écologique pour satisfaire nos besoins alimentaires : </a:t>
            </a:r>
          </a:p>
          <a:p>
            <a:pPr lvl="1"/>
            <a:r>
              <a:rPr lang="fr-FR" sz="1400" b="1" dirty="0">
                <a:solidFill>
                  <a:srgbClr val="C00000"/>
                </a:solidFill>
              </a:rPr>
              <a:t>L’alimentation est aujourd’hui au cœur d’enjeux environnementaux </a:t>
            </a:r>
          </a:p>
          <a:p>
            <a:pPr lvl="2"/>
            <a:r>
              <a:rPr lang="fr-FR" sz="1200" dirty="0"/>
              <a:t>Élevage intensif, cultures à grande échelle, importation, déforestations ,  gaz à effet de serre, pollution, </a:t>
            </a:r>
          </a:p>
          <a:p>
            <a:pPr lvl="2"/>
            <a:r>
              <a:rPr lang="fr-FR" sz="1200" dirty="0"/>
              <a:t>Introduction de nouveaux aliments  : algues,  graines (chia), insectes, viandes en laboratoire, </a:t>
            </a:r>
            <a:r>
              <a:rPr lang="fr-FR" sz="1200" dirty="0" err="1"/>
              <a:t>etc</a:t>
            </a:r>
            <a:r>
              <a:rPr lang="fr-FR" sz="1200" dirty="0"/>
              <a:t> 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18AF258-A428-EA94-CB55-7E3FE64F089E}"/>
              </a:ext>
            </a:extLst>
          </p:cNvPr>
          <p:cNvSpPr txBox="1"/>
          <p:nvPr/>
        </p:nvSpPr>
        <p:spPr>
          <a:xfrm>
            <a:off x="863588" y="4011910"/>
            <a:ext cx="7416824" cy="584775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fr-FR" sz="1600" dirty="0">
                <a:solidFill>
                  <a:srgbClr val="0070C0"/>
                </a:solidFill>
              </a:rPr>
              <a:t>La sobriété  recommandée permet-elle de préserver notre patrimoine gastronomique, tout en garantissant la disponibilité des produits, en termes de qualité et de prix ?</a:t>
            </a:r>
          </a:p>
        </p:txBody>
      </p:sp>
    </p:spTree>
    <p:extLst>
      <p:ext uri="{BB962C8B-B14F-4D97-AF65-F5344CB8AC3E}">
        <p14:creationId xmlns:p14="http://schemas.microsoft.com/office/powerpoint/2010/main" val="12447901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239191-B176-E329-0B66-E9246146B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23678"/>
            <a:ext cx="8640960" cy="857250"/>
          </a:xfrm>
        </p:spPr>
        <p:txBody>
          <a:bodyPr/>
          <a:lstStyle/>
          <a:p>
            <a:r>
              <a:rPr lang="fr-FR" dirty="0"/>
              <a:t>Finalement, manger est-il dangereux ?</a:t>
            </a:r>
          </a:p>
        </p:txBody>
      </p:sp>
    </p:spTree>
    <p:extLst>
      <p:ext uri="{BB962C8B-B14F-4D97-AF65-F5344CB8AC3E}">
        <p14:creationId xmlns:p14="http://schemas.microsoft.com/office/powerpoint/2010/main" val="12692504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239191-B176-E329-0B66-E9246146B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Finalement, manger est-il dangereux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4A54797-FFE5-10DD-5A61-39C858F8A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596" y="1142990"/>
            <a:ext cx="8424936" cy="3456384"/>
          </a:xfrm>
        </p:spPr>
        <p:txBody>
          <a:bodyPr/>
          <a:lstStyle/>
          <a:p>
            <a:r>
              <a:rPr lang="fr-FR" dirty="0"/>
              <a:t>En Europe, la nourriture est abondante et de bonne qualité. </a:t>
            </a:r>
          </a:p>
          <a:p>
            <a:r>
              <a:rPr lang="fr-FR" dirty="0"/>
              <a:t>Grâce aux sciences, à la technologie et à des réglementations strictes, </a:t>
            </a:r>
          </a:p>
          <a:p>
            <a:pPr lvl="1"/>
            <a:r>
              <a:rPr lang="fr-FR" dirty="0">
                <a:solidFill>
                  <a:srgbClr val="C00000"/>
                </a:solidFill>
              </a:rPr>
              <a:t>les aliments n’ont jamais été aussi sûrs.</a:t>
            </a:r>
          </a:p>
          <a:p>
            <a:pPr lvl="1">
              <a:buNone/>
            </a:pPr>
            <a:endParaRPr lang="fr-FR" dirty="0">
              <a:solidFill>
                <a:srgbClr val="C00000"/>
              </a:solidFill>
            </a:endParaRPr>
          </a:p>
          <a:p>
            <a:r>
              <a:rPr lang="fr-FR" dirty="0"/>
              <a:t>En France, l’espérance de vie est la plus longue de toute l’histoire de l’humanité</a:t>
            </a:r>
            <a:r>
              <a:rPr lang="fr-FR" baseline="30000" dirty="0"/>
              <a:t>1</a:t>
            </a:r>
          </a:p>
          <a:p>
            <a:pPr lvl="1"/>
            <a:r>
              <a:rPr lang="fr-FR" dirty="0"/>
              <a:t>En 2021 : 82,8 ans pour les femmes, 77,2 ans pour les hommes </a:t>
            </a:r>
          </a:p>
          <a:p>
            <a:pPr lvl="1"/>
            <a:r>
              <a:rPr lang="fr-FR" dirty="0"/>
              <a:t>Supérieure de plus de 2 ans à la moyenne des 27 pays de l'Union européenne </a:t>
            </a:r>
          </a:p>
          <a:p>
            <a:pPr lvl="1"/>
            <a:r>
              <a:rPr lang="fr-FR" dirty="0"/>
              <a:t>Plus élevée que l'espérance de vie mondiale, estimée à 73,3 ans (OMS) </a:t>
            </a:r>
          </a:p>
          <a:p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323C0D-7F73-5C99-3419-1CB92CAAD48C}"/>
              </a:ext>
            </a:extLst>
          </p:cNvPr>
          <p:cNvSpPr/>
          <p:nvPr/>
        </p:nvSpPr>
        <p:spPr>
          <a:xfrm>
            <a:off x="251520" y="4907940"/>
            <a:ext cx="577864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900" dirty="0"/>
              <a:t>1 </a:t>
            </a:r>
            <a:r>
              <a:rPr lang="fr-FR" sz="900" i="1" dirty="0"/>
              <a:t>Bilan démographique 2022. Insee. 17 janvier 2023 / </a:t>
            </a:r>
            <a:r>
              <a:rPr lang="fr-FR" sz="900" i="1" dirty="0" err="1"/>
              <a:t>Ined</a:t>
            </a:r>
            <a:r>
              <a:rPr lang="fr-FR" sz="9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801928"/>
      </p:ext>
    </p:extLst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8DFE5C-5257-83EE-C1C0-D65953C4C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dirty="0"/>
              <a:t>En 2024, faut-il avoir peur de manger ?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837938-8614-5274-98C7-7596B8446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976" y="1285866"/>
            <a:ext cx="7560840" cy="3528392"/>
          </a:xfrm>
        </p:spPr>
        <p:txBody>
          <a:bodyPr/>
          <a:lstStyle/>
          <a:p>
            <a:pPr marL="0" indent="0">
              <a:buNone/>
            </a:pPr>
            <a:r>
              <a:rPr lang="fr-FR" sz="2400" dirty="0"/>
              <a:t>Question étonnante…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Car manger est vital</a:t>
            </a:r>
          </a:p>
          <a:p>
            <a:pPr>
              <a:buNone/>
            </a:pPr>
            <a:endParaRPr lang="fr-FR" dirty="0"/>
          </a:p>
          <a:p>
            <a:r>
              <a:rPr lang="fr-FR" dirty="0"/>
              <a:t>En 2010, « </a:t>
            </a:r>
            <a:r>
              <a:rPr lang="fr-FR" b="1" dirty="0"/>
              <a:t>le repas gastronomique des Français </a:t>
            </a:r>
            <a:r>
              <a:rPr lang="fr-FR" dirty="0"/>
              <a:t>» était classé au patrimoine immatériel de l’humanité par l’Unesco</a:t>
            </a:r>
          </a:p>
        </p:txBody>
      </p:sp>
    </p:spTree>
    <p:extLst>
      <p:ext uri="{BB962C8B-B14F-4D97-AF65-F5344CB8AC3E}">
        <p14:creationId xmlns:p14="http://schemas.microsoft.com/office/powerpoint/2010/main" val="33552909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04715B-611E-E86F-285E-06CFFF4C7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Alors, pourquoi sommes-nous inquiets?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900075-8907-05FF-3A49-785A2546E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15566"/>
            <a:ext cx="8712968" cy="3816424"/>
          </a:xfrm>
        </p:spPr>
        <p:txBody>
          <a:bodyPr>
            <a:normAutofit/>
          </a:bodyPr>
          <a:lstStyle/>
          <a:p>
            <a:r>
              <a:rPr lang="fr-FR" dirty="0"/>
              <a:t>Parce que l’origine des aliments est importante </a:t>
            </a:r>
          </a:p>
          <a:p>
            <a:pPr lvl="1"/>
            <a:r>
              <a:rPr lang="fr-FR" b="1" dirty="0"/>
              <a:t>et l’histoire des maladies transmises par l’alimentation induit des réponses irrationnelles</a:t>
            </a:r>
            <a:r>
              <a:rPr lang="fr-FR" dirty="0"/>
              <a:t> </a:t>
            </a:r>
          </a:p>
          <a:p>
            <a:pPr lvl="2"/>
            <a:r>
              <a:rPr lang="fr-FR" dirty="0"/>
              <a:t>niveau d’information des médias sur les risques alimentaires extrêmement élevé, voire alarmiste </a:t>
            </a:r>
          </a:p>
          <a:p>
            <a:pPr lvl="2"/>
            <a:r>
              <a:rPr lang="fr-FR" dirty="0"/>
              <a:t>des problèmes gastriques autrefois passés inaperçus sont perçus comme des empoisonnements.</a:t>
            </a:r>
          </a:p>
          <a:p>
            <a:pPr lvl="1"/>
            <a:r>
              <a:rPr lang="fr-FR" dirty="0"/>
              <a:t> Les gouvernements, les scientifiques et industriels ont du mal à rassurer les consommateurs. </a:t>
            </a:r>
          </a:p>
          <a:p>
            <a:r>
              <a:rPr lang="fr-FR" dirty="0"/>
              <a:t>Parce que les discours alimentaires recouvrent un clivage fondamental</a:t>
            </a:r>
          </a:p>
          <a:p>
            <a:pPr lvl="1"/>
            <a:r>
              <a:rPr lang="fr-FR" b="1" dirty="0"/>
              <a:t>une vision fonctionnelle </a:t>
            </a:r>
            <a:r>
              <a:rPr lang="fr-FR" dirty="0"/>
              <a:t>qui restreint l'alimentation au domaine de la santé </a:t>
            </a:r>
          </a:p>
          <a:p>
            <a:pPr lvl="2"/>
            <a:r>
              <a:rPr lang="fr-FR" dirty="0"/>
              <a:t>et propose des "aliments qui guérissent" : </a:t>
            </a:r>
            <a:r>
              <a:rPr lang="fr-FR" b="1" dirty="0">
                <a:solidFill>
                  <a:srgbClr val="C00000"/>
                </a:solidFill>
              </a:rPr>
              <a:t>"</a:t>
            </a:r>
            <a:r>
              <a:rPr lang="fr-FR" b="1" i="1" dirty="0">
                <a:solidFill>
                  <a:srgbClr val="C00000"/>
                </a:solidFill>
              </a:rPr>
              <a:t>Le brocoli nous sauvera-t-il la vie </a:t>
            </a:r>
            <a:r>
              <a:rPr lang="fr-FR" b="1" dirty="0">
                <a:solidFill>
                  <a:srgbClr val="C00000"/>
                </a:solidFill>
              </a:rPr>
              <a:t>? » </a:t>
            </a:r>
          </a:p>
          <a:p>
            <a:pPr lvl="1"/>
            <a:r>
              <a:rPr lang="fr-FR" b="1" dirty="0"/>
              <a:t>une vision humaniste, </a:t>
            </a:r>
            <a:r>
              <a:rPr lang="fr-FR" dirty="0"/>
              <a:t>réintroduisant l'importance de la convivialité, du plaisir, et des sens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BCFB224-B336-02D0-6BDF-DDCCFEE50B76}"/>
              </a:ext>
            </a:extLst>
          </p:cNvPr>
          <p:cNvSpPr txBox="1"/>
          <p:nvPr/>
        </p:nvSpPr>
        <p:spPr>
          <a:xfrm>
            <a:off x="827584" y="4058657"/>
            <a:ext cx="7272808" cy="338554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1600" i="1" dirty="0">
                <a:solidFill>
                  <a:srgbClr val="0070C0"/>
                </a:solidFill>
              </a:rPr>
              <a:t>Il ne suffit pas qu'un aliment soit bon à manger, encore faut-il qu'il soit bon à penser</a:t>
            </a:r>
            <a:r>
              <a:rPr lang="fr-FR" sz="1600" i="1" baseline="30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F07A789-B484-6991-226D-FB5B6DA87BB6}"/>
              </a:ext>
            </a:extLst>
          </p:cNvPr>
          <p:cNvSpPr txBox="1"/>
          <p:nvPr/>
        </p:nvSpPr>
        <p:spPr>
          <a:xfrm>
            <a:off x="266743" y="4889175"/>
            <a:ext cx="12282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i="1" dirty="0"/>
              <a:t>1 . Claude </a:t>
            </a:r>
            <a:r>
              <a:rPr lang="fr-FR" sz="900" i="1" dirty="0" err="1"/>
              <a:t>Levi-Strauss</a:t>
            </a:r>
            <a:endParaRPr lang="fr-FR" sz="900" i="1" dirty="0"/>
          </a:p>
        </p:txBody>
      </p:sp>
    </p:spTree>
    <p:extLst>
      <p:ext uri="{BB962C8B-B14F-4D97-AF65-F5344CB8AC3E}">
        <p14:creationId xmlns:p14="http://schemas.microsoft.com/office/powerpoint/2010/main" val="30257257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98A746-955C-B5A6-81DE-DCCFDB2E5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 2024 : faut-il avoir peur de manger?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4215230-629E-1D13-E3EB-E8D2B7707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987574"/>
            <a:ext cx="8208912" cy="3870192"/>
          </a:xfrm>
        </p:spPr>
        <p:txBody>
          <a:bodyPr>
            <a:normAutofit/>
          </a:bodyPr>
          <a:lstStyle/>
          <a:p>
            <a:r>
              <a:rPr lang="fr-FR" sz="2000" b="1" dirty="0"/>
              <a:t>Manger n’est pas dangereux</a:t>
            </a:r>
          </a:p>
          <a:p>
            <a:pPr lvl="1"/>
            <a:r>
              <a:rPr lang="fr-FR" dirty="0"/>
              <a:t>L’aliment n’est pas un médicament</a:t>
            </a:r>
          </a:p>
          <a:p>
            <a:pPr lvl="1">
              <a:buNone/>
            </a:pPr>
            <a:endParaRPr lang="fr-FR" dirty="0"/>
          </a:p>
          <a:p>
            <a:r>
              <a:rPr lang="fr-FR" sz="2000" dirty="0"/>
              <a:t>Chacun doit faire sa prévention </a:t>
            </a:r>
          </a:p>
          <a:p>
            <a:pPr lvl="1"/>
            <a:r>
              <a:rPr lang="fr-FR" sz="1800" dirty="0"/>
              <a:t>Ne pas oublier les autres facteurs de risque sur la santé, bien plus redoutables </a:t>
            </a:r>
          </a:p>
          <a:p>
            <a:pPr lvl="2"/>
            <a:r>
              <a:rPr lang="fr-FR" sz="1600" dirty="0"/>
              <a:t>Tabac /diabète /dyslipidémie /sédentarité, </a:t>
            </a:r>
            <a:r>
              <a:rPr lang="fr-FR" sz="1600" dirty="0" err="1"/>
              <a:t>etc</a:t>
            </a:r>
            <a:endParaRPr lang="fr-FR" dirty="0"/>
          </a:p>
          <a:p>
            <a:pPr lvl="1"/>
            <a:r>
              <a:rPr lang="fr-FR" sz="1800" b="1" dirty="0"/>
              <a:t>Si pas de problèmes de santé </a:t>
            </a:r>
            <a:r>
              <a:rPr lang="fr-FR" sz="1800" dirty="0"/>
              <a:t>:  simple variété alimentaire, sans contrainte</a:t>
            </a:r>
          </a:p>
          <a:p>
            <a:pPr lvl="1"/>
            <a:r>
              <a:rPr lang="fr-FR" sz="1800" b="1" dirty="0"/>
              <a:t>Si problème de santé </a:t>
            </a:r>
            <a:r>
              <a:rPr lang="fr-FR" sz="1800" dirty="0"/>
              <a:t>: consultez …. un professionnel de santé formé</a:t>
            </a:r>
          </a:p>
        </p:txBody>
      </p:sp>
    </p:spTree>
    <p:extLst>
      <p:ext uri="{BB962C8B-B14F-4D97-AF65-F5344CB8AC3E}">
        <p14:creationId xmlns:p14="http://schemas.microsoft.com/office/powerpoint/2010/main" val="2334300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Dr. Brigitte ROCHEREAU - Antony </a:t>
            </a:r>
          </a:p>
        </p:txBody>
      </p:sp>
      <p:pic>
        <p:nvPicPr>
          <p:cNvPr id="9" name="Picture 4" descr="banque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3093" y="1131590"/>
            <a:ext cx="4701341" cy="3611175"/>
          </a:xfrm>
          <a:prstGeom prst="rect">
            <a:avLst/>
          </a:prstGeom>
          <a:noFill/>
        </p:spPr>
      </p:pic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1485900" y="123478"/>
            <a:ext cx="6172200" cy="857250"/>
          </a:xfrm>
        </p:spPr>
        <p:txBody>
          <a:bodyPr/>
          <a:lstStyle/>
          <a:p>
            <a:r>
              <a:rPr lang="fr-FR" dirty="0"/>
              <a:t>Merci de votre attention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6E82B5-08DD-C814-AB3B-594046EA9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/>
              <a:t>« Pour vous, que veut dire bien manger ? »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C96053-2A7A-3562-7219-FAAF9E5DA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855710"/>
            <a:ext cx="8640960" cy="3144800"/>
          </a:xfrm>
        </p:spPr>
        <p:txBody>
          <a:bodyPr>
            <a:normAutofit/>
          </a:bodyPr>
          <a:lstStyle/>
          <a:p>
            <a:r>
              <a:rPr lang="fr-FR" sz="2000" dirty="0"/>
              <a:t>Pour les femmes </a:t>
            </a:r>
          </a:p>
          <a:p>
            <a:pPr lvl="1"/>
            <a:r>
              <a:rPr lang="fr-FR" dirty="0"/>
              <a:t>«légumes », « protéines », « laitages », « sain » « équilibré » « cuisiner »,…</a:t>
            </a:r>
          </a:p>
          <a:p>
            <a:r>
              <a:rPr lang="fr-FR" sz="2000" dirty="0"/>
              <a:t>Pour les hommes </a:t>
            </a:r>
          </a:p>
          <a:p>
            <a:pPr lvl="1"/>
            <a:r>
              <a:rPr lang="fr-FR" dirty="0"/>
              <a:t>« bons petits plats», « faim », « goût », convivialité,  « bon vin », « bonne bouffe »,... </a:t>
            </a:r>
          </a:p>
          <a:p>
            <a:r>
              <a:rPr lang="fr-FR" sz="2000" dirty="0"/>
              <a:t>Pour les jeunes </a:t>
            </a:r>
            <a:r>
              <a:rPr lang="fr-FR" dirty="0"/>
              <a:t>(15-24 ans)	</a:t>
            </a:r>
          </a:p>
          <a:p>
            <a:pPr lvl="1"/>
            <a:r>
              <a:rPr lang="fr-FR" dirty="0"/>
              <a:t>« frites », « gras », « copains », « grignoter »,..</a:t>
            </a:r>
          </a:p>
          <a:p>
            <a:r>
              <a:rPr lang="fr-FR" sz="2000" dirty="0"/>
              <a:t>Pour les &gt; 65 ans </a:t>
            </a:r>
          </a:p>
          <a:p>
            <a:pPr lvl="1"/>
            <a:r>
              <a:rPr lang="fr-FR" dirty="0"/>
              <a:t>« pas trop gras,  pas trop de sucre et pas trop de calories », « raisonnablement », 	« sans excès », « naturel », « avec modération », …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9810F07-6A65-8C5B-52F8-6BE3D142A494}"/>
              </a:ext>
            </a:extLst>
          </p:cNvPr>
          <p:cNvSpPr txBox="1"/>
          <p:nvPr/>
        </p:nvSpPr>
        <p:spPr>
          <a:xfrm>
            <a:off x="251520" y="4749709"/>
            <a:ext cx="69847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900" i="1" dirty="0"/>
              <a:t>LAHLOU, S. (1988). : EVOLUTION DES REPRESENTATIONS SOCIALES DU BIEN MANGER; "Bien manger" ? - Application d'une nouvelle méthode d'analyse des représentations sociales à un corpus constitué des associations libres de 2000 individus. Paris: Cahier de Recherche - CREDOC.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A257696-B6D4-A80B-7D74-5FC05BA67FCB}"/>
              </a:ext>
            </a:extLst>
          </p:cNvPr>
          <p:cNvSpPr txBox="1"/>
          <p:nvPr/>
        </p:nvSpPr>
        <p:spPr>
          <a:xfrm>
            <a:off x="3286116" y="4143386"/>
            <a:ext cx="2483768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0070C0"/>
                </a:solidFill>
              </a:rPr>
              <a:t>Ça se complique!</a:t>
            </a:r>
          </a:p>
        </p:txBody>
      </p:sp>
    </p:spTree>
    <p:extLst>
      <p:ext uri="{BB962C8B-B14F-4D97-AF65-F5344CB8AC3E}">
        <p14:creationId xmlns:p14="http://schemas.microsoft.com/office/powerpoint/2010/main" val="361512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FB125E-8811-0585-0FEF-CF02AF0E1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/>
              <a:t>« Pour vous, que veut dire bien manger ? »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53DF33-D743-4E29-A424-58B09135A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987574"/>
            <a:ext cx="7884876" cy="33701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/>
              <a:t>Pour essayer de répondre à cette question, s</a:t>
            </a:r>
            <a:r>
              <a:rPr lang="fr-FR" dirty="0">
                <a:solidFill>
                  <a:schemeClr val="tx1"/>
                </a:solidFill>
              </a:rPr>
              <a:t>ortons du champ de la médecine !</a:t>
            </a:r>
          </a:p>
          <a:p>
            <a:pPr>
              <a:buNone/>
            </a:pPr>
            <a:r>
              <a:rPr lang="fr-FR" dirty="0">
                <a:solidFill>
                  <a:schemeClr val="tx1"/>
                </a:solidFill>
              </a:rPr>
              <a:t> </a:t>
            </a:r>
          </a:p>
          <a:p>
            <a:r>
              <a:rPr lang="fr-FR" dirty="0">
                <a:solidFill>
                  <a:schemeClr val="tx1"/>
                </a:solidFill>
              </a:rPr>
              <a:t>Manger … du point de vue</a:t>
            </a:r>
          </a:p>
          <a:p>
            <a:pPr lvl="1"/>
            <a:r>
              <a:rPr lang="fr-FR" dirty="0"/>
              <a:t>anthropologique</a:t>
            </a:r>
          </a:p>
          <a:p>
            <a:pPr lvl="1"/>
            <a:r>
              <a:rPr lang="fr-FR" dirty="0"/>
              <a:t>physiologique </a:t>
            </a:r>
          </a:p>
          <a:p>
            <a:pPr lvl="1"/>
            <a:r>
              <a:rPr lang="fr-FR" dirty="0"/>
              <a:t>comportemental</a:t>
            </a:r>
          </a:p>
          <a:p>
            <a:pPr lvl="1"/>
            <a:r>
              <a:rPr lang="fr-FR" dirty="0"/>
              <a:t>sanitaire</a:t>
            </a:r>
          </a:p>
          <a:p>
            <a:pPr lvl="1"/>
            <a:r>
              <a:rPr lang="fr-FR" dirty="0"/>
              <a:t>environnemental</a:t>
            </a:r>
          </a:p>
          <a:p>
            <a:pPr lvl="1"/>
            <a:r>
              <a:rPr lang="fr-FR" dirty="0"/>
              <a:t>psychologique et sociologique</a:t>
            </a:r>
          </a:p>
          <a:p>
            <a:pPr lvl="1"/>
            <a:r>
              <a:rPr lang="fr-FR" dirty="0"/>
              <a:t>politique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8816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2A3130-F299-FABB-5BB0-6845F415A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Manger… du point de vue </a:t>
            </a:r>
            <a:r>
              <a:rPr lang="fr-FR" sz="2400" b="1" dirty="0"/>
              <a:t>anthropologique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7CA011A-6BD1-CD36-EECE-D8003DF27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8925"/>
            <a:ext cx="8640960" cy="3997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0070C0"/>
                </a:solidFill>
              </a:rPr>
              <a:t>La faim a toujours été le moteur de la migration</a:t>
            </a:r>
          </a:p>
          <a:p>
            <a:pPr marL="0" indent="0">
              <a:buNone/>
            </a:pP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6" name="Line 3">
            <a:extLst>
              <a:ext uri="{FF2B5EF4-FFF2-40B4-BE49-F238E27FC236}">
                <a16:creationId xmlns:a16="http://schemas.microsoft.com/office/drawing/2014/main" id="{C3925F77-BD4E-97EB-1F49-B6C2AF4E5B8E}"/>
              </a:ext>
            </a:extLst>
          </p:cNvPr>
          <p:cNvSpPr>
            <a:spLocks noChangeShapeType="1"/>
          </p:cNvSpPr>
          <p:nvPr/>
        </p:nvSpPr>
        <p:spPr bwMode="auto">
          <a:xfrm>
            <a:off x="1464008" y="2855071"/>
            <a:ext cx="3456384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lgDash"/>
            <a:round/>
            <a:headEnd/>
            <a:tailEnd type="triangle" w="med" len="med"/>
          </a:ln>
        </p:spPr>
        <p:txBody>
          <a:bodyPr/>
          <a:lstStyle/>
          <a:p>
            <a:endParaRPr lang="fr-FR" sz="1350"/>
          </a:p>
        </p:txBody>
      </p:sp>
      <p:pic>
        <p:nvPicPr>
          <p:cNvPr id="7" name="Picture 4" descr="prehis1">
            <a:extLst>
              <a:ext uri="{FF2B5EF4-FFF2-40B4-BE49-F238E27FC236}">
                <a16:creationId xmlns:a16="http://schemas.microsoft.com/office/drawing/2014/main" id="{4EA986B6-26A7-D0E0-9060-09AEA0F05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CC9"/>
              </a:clrFrom>
              <a:clrTo>
                <a:srgbClr val="FFFCC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8530" y="3467052"/>
            <a:ext cx="513160" cy="1241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5">
            <a:extLst>
              <a:ext uri="{FF2B5EF4-FFF2-40B4-BE49-F238E27FC236}">
                <a16:creationId xmlns:a16="http://schemas.microsoft.com/office/drawing/2014/main" id="{339DEEFA-186E-92F0-531D-E74E79851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4448" y="3120580"/>
            <a:ext cx="1371600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altLang="fr-FR" sz="900" b="1" dirty="0"/>
              <a:t>- 300 000 ans/</a:t>
            </a:r>
            <a:r>
              <a:rPr lang="fr-FR" altLang="fr-FR" sz="900" b="1" dirty="0" err="1"/>
              <a:t>aujd’h</a:t>
            </a:r>
            <a:endParaRPr lang="fr-FR" altLang="fr-FR" sz="900" b="1" dirty="0"/>
          </a:p>
          <a:p>
            <a:pPr algn="ctr"/>
            <a:r>
              <a:rPr lang="fr-FR" altLang="fr-FR" sz="750" b="1" dirty="0"/>
              <a:t>Homo sapiens</a:t>
            </a:r>
          </a:p>
        </p:txBody>
      </p:sp>
      <p:sp>
        <p:nvSpPr>
          <p:cNvPr id="9" name="Line 6">
            <a:extLst>
              <a:ext uri="{FF2B5EF4-FFF2-40B4-BE49-F238E27FC236}">
                <a16:creationId xmlns:a16="http://schemas.microsoft.com/office/drawing/2014/main" id="{A4DF54B6-5D1D-BC4F-045E-E9501CCCA8BE}"/>
              </a:ext>
            </a:extLst>
          </p:cNvPr>
          <p:cNvSpPr>
            <a:spLocks noChangeShapeType="1"/>
          </p:cNvSpPr>
          <p:nvPr/>
        </p:nvSpPr>
        <p:spPr bwMode="auto">
          <a:xfrm>
            <a:off x="4920392" y="2855071"/>
            <a:ext cx="1582341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 sz="1350"/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70DA5065-4301-B8E4-C9B0-04B24476B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6271" y="3120580"/>
            <a:ext cx="1348978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Char char="-"/>
            </a:pPr>
            <a:r>
              <a:rPr lang="fr-FR" altLang="fr-FR" sz="900" b="1" dirty="0"/>
              <a:t>100 00 à 4 000 ans</a:t>
            </a:r>
          </a:p>
          <a:p>
            <a:pPr algn="ctr"/>
            <a:r>
              <a:rPr lang="fr-FR" altLang="fr-FR" sz="750" i="1" dirty="0"/>
              <a:t>Domestication/Agriculture</a:t>
            </a:r>
          </a:p>
          <a:p>
            <a:pPr algn="ctr"/>
            <a:r>
              <a:rPr lang="fr-FR" altLang="fr-FR" sz="750" i="1" dirty="0"/>
              <a:t>au néolithique</a:t>
            </a:r>
          </a:p>
          <a:p>
            <a:pPr algn="ctr">
              <a:buFontTx/>
              <a:buChar char="-"/>
            </a:pPr>
            <a:endParaRPr lang="fr-FR" altLang="fr-FR" sz="750" i="1" dirty="0"/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2D3B87C1-9CB9-8B27-913A-714DA5625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6439" y="3120580"/>
            <a:ext cx="1565672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altLang="fr-FR" sz="900" b="1" dirty="0"/>
              <a:t>1911</a:t>
            </a:r>
          </a:p>
          <a:p>
            <a:pPr algn="ctr"/>
            <a:r>
              <a:rPr lang="fr-FR" altLang="fr-FR" sz="750" i="1" dirty="0"/>
              <a:t>Premier Réfrigérateur</a:t>
            </a: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26C15D38-CCFA-028C-E65A-F700FD3A6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7542" y="3143053"/>
            <a:ext cx="113466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altLang="fr-FR" sz="750" b="1" dirty="0"/>
              <a:t>- 4,2 Ma/-2 Ma</a:t>
            </a:r>
          </a:p>
          <a:p>
            <a:pPr algn="ctr"/>
            <a:r>
              <a:rPr lang="fr-FR" altLang="fr-FR" sz="750" b="1" dirty="0"/>
              <a:t>Australopithèque</a:t>
            </a:r>
            <a:r>
              <a:rPr lang="fr-FR" altLang="fr-FR" sz="750" dirty="0"/>
              <a:t> (Lucy)</a:t>
            </a:r>
          </a:p>
        </p:txBody>
      </p:sp>
      <p:pic>
        <p:nvPicPr>
          <p:cNvPr id="13" name="Picture 10" descr="HSS">
            <a:extLst>
              <a:ext uri="{FF2B5EF4-FFF2-40B4-BE49-F238E27FC236}">
                <a16:creationId xmlns:a16="http://schemas.microsoft.com/office/drawing/2014/main" id="{47E335F8-A249-DB6E-0607-7DBD9F4A1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1877" y="3448002"/>
            <a:ext cx="359569" cy="126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1">
            <a:extLst>
              <a:ext uri="{FF2B5EF4-FFF2-40B4-BE49-F238E27FC236}">
                <a16:creationId xmlns:a16="http://schemas.microsoft.com/office/drawing/2014/main" id="{FAF3D6C3-2FCB-E225-EFD5-29DEA7F636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0218" y="2602993"/>
            <a:ext cx="189021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altLang="fr-FR" sz="1050" b="1" dirty="0"/>
              <a:t>         </a:t>
            </a:r>
            <a:r>
              <a:rPr lang="fr-FR" altLang="fr-FR" sz="1050" b="1" dirty="0">
                <a:solidFill>
                  <a:srgbClr val="0070C0"/>
                </a:solidFill>
              </a:rPr>
              <a:t>Cueillette </a:t>
            </a:r>
            <a:r>
              <a:rPr lang="fr-FR" altLang="fr-FR" sz="1050" b="1" i="1" dirty="0">
                <a:solidFill>
                  <a:srgbClr val="0070C0"/>
                </a:solidFill>
              </a:rPr>
              <a:t>végétale</a:t>
            </a:r>
          </a:p>
          <a:p>
            <a:pPr algn="ctr"/>
            <a:endParaRPr lang="fr-FR" altLang="fr-FR" sz="1050" b="1" dirty="0"/>
          </a:p>
          <a:p>
            <a:pPr algn="r"/>
            <a:r>
              <a:rPr lang="fr-FR" altLang="fr-FR" sz="1050" b="1" dirty="0"/>
              <a:t>  </a:t>
            </a:r>
            <a:r>
              <a:rPr lang="fr-FR" altLang="fr-FR" sz="1050" b="1" dirty="0">
                <a:solidFill>
                  <a:srgbClr val="0070C0"/>
                </a:solidFill>
              </a:rPr>
              <a:t>Chasse</a:t>
            </a:r>
          </a:p>
          <a:p>
            <a:r>
              <a:rPr lang="fr-FR" altLang="fr-FR" sz="105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5" name="Text Box 12">
            <a:extLst>
              <a:ext uri="{FF2B5EF4-FFF2-40B4-BE49-F238E27FC236}">
                <a16:creationId xmlns:a16="http://schemas.microsoft.com/office/drawing/2014/main" id="{B947CB6C-F8FF-C245-EE55-9A3D35A043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4624" y="2560089"/>
            <a:ext cx="1512094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altLang="fr-FR" sz="1050" b="1" dirty="0">
                <a:solidFill>
                  <a:srgbClr val="0070C0"/>
                </a:solidFill>
              </a:rPr>
              <a:t>Elevage, Agriculture</a:t>
            </a:r>
          </a:p>
          <a:p>
            <a:pPr algn="ctr"/>
            <a:endParaRPr lang="fr-FR" altLang="fr-FR" sz="1050" b="1" dirty="0">
              <a:solidFill>
                <a:srgbClr val="0070C0"/>
              </a:solidFill>
            </a:endParaRPr>
          </a:p>
          <a:p>
            <a:pPr algn="ctr"/>
            <a:r>
              <a:rPr lang="fr-FR" altLang="fr-FR" sz="1050" b="1" dirty="0">
                <a:solidFill>
                  <a:srgbClr val="0070C0"/>
                </a:solidFill>
              </a:rPr>
              <a:t>Commerce</a:t>
            </a:r>
          </a:p>
        </p:txBody>
      </p:sp>
      <p:sp>
        <p:nvSpPr>
          <p:cNvPr id="16" name="Text Box 13">
            <a:extLst>
              <a:ext uri="{FF2B5EF4-FFF2-40B4-BE49-F238E27FC236}">
                <a16:creationId xmlns:a16="http://schemas.microsoft.com/office/drawing/2014/main" id="{E25EE8B6-8EE0-6AE9-EF58-5D1589D7C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9870" y="3035041"/>
            <a:ext cx="156567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altLang="fr-FR" sz="750" b="1" dirty="0"/>
              <a:t>Homo </a:t>
            </a:r>
            <a:r>
              <a:rPr lang="fr-FR" altLang="fr-FR" sz="750" b="1" dirty="0" err="1"/>
              <a:t>modernis</a:t>
            </a:r>
            <a:endParaRPr lang="fr-FR" altLang="fr-FR" sz="750" b="1" dirty="0"/>
          </a:p>
          <a:p>
            <a:pPr algn="ctr"/>
            <a:r>
              <a:rPr lang="fr-FR" altLang="fr-FR" sz="750" i="1" dirty="0"/>
              <a:t>Industrialisation</a:t>
            </a:r>
          </a:p>
        </p:txBody>
      </p:sp>
      <p:sp>
        <p:nvSpPr>
          <p:cNvPr id="17" name="Line 14">
            <a:extLst>
              <a:ext uri="{FF2B5EF4-FFF2-40B4-BE49-F238E27FC236}">
                <a16:creationId xmlns:a16="http://schemas.microsoft.com/office/drawing/2014/main" id="{070F7BDA-388F-D7BC-88C5-62C4A5BBEF96}"/>
              </a:ext>
            </a:extLst>
          </p:cNvPr>
          <p:cNvSpPr>
            <a:spLocks noChangeShapeType="1"/>
          </p:cNvSpPr>
          <p:nvPr/>
        </p:nvSpPr>
        <p:spPr bwMode="auto">
          <a:xfrm>
            <a:off x="3786917" y="2859833"/>
            <a:ext cx="0" cy="27979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FR" sz="1350"/>
          </a:p>
        </p:txBody>
      </p:sp>
      <p:sp>
        <p:nvSpPr>
          <p:cNvPr id="18" name="Line 15">
            <a:extLst>
              <a:ext uri="{FF2B5EF4-FFF2-40B4-BE49-F238E27FC236}">
                <a16:creationId xmlns:a16="http://schemas.microsoft.com/office/drawing/2014/main" id="{100F44ED-E27A-D8FB-C680-92FE541EDF56}"/>
              </a:ext>
            </a:extLst>
          </p:cNvPr>
          <p:cNvSpPr>
            <a:spLocks noChangeShapeType="1"/>
          </p:cNvSpPr>
          <p:nvPr/>
        </p:nvSpPr>
        <p:spPr bwMode="auto">
          <a:xfrm>
            <a:off x="6526546" y="2850309"/>
            <a:ext cx="1417138" cy="0"/>
          </a:xfrm>
          <a:prstGeom prst="line">
            <a:avLst/>
          </a:prstGeom>
          <a:noFill/>
          <a:ln w="12700">
            <a:solidFill>
              <a:srgbClr val="66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 sz="1350"/>
          </a:p>
        </p:txBody>
      </p:sp>
      <p:sp>
        <p:nvSpPr>
          <p:cNvPr id="19" name="Text Box 16">
            <a:extLst>
              <a:ext uri="{FF2B5EF4-FFF2-40B4-BE49-F238E27FC236}">
                <a16:creationId xmlns:a16="http://schemas.microsoft.com/office/drawing/2014/main" id="{20BAFC34-BC55-D051-277E-807D94C07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6399" y="2440975"/>
            <a:ext cx="1539143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altLang="fr-FR" sz="1050" b="1" dirty="0">
                <a:solidFill>
                  <a:srgbClr val="0070C0"/>
                </a:solidFill>
              </a:rPr>
              <a:t>Stockeur</a:t>
            </a:r>
          </a:p>
          <a:p>
            <a:pPr algn="ctr"/>
            <a:r>
              <a:rPr lang="fr-FR" altLang="fr-FR" sz="1050" b="1" dirty="0">
                <a:solidFill>
                  <a:srgbClr val="0070C0"/>
                </a:solidFill>
              </a:rPr>
              <a:t>des « pays riches »</a:t>
            </a:r>
            <a:endParaRPr lang="fr-FR" altLang="fr-FR" sz="1050" b="1" dirty="0">
              <a:solidFill>
                <a:srgbClr val="00B050"/>
              </a:solidFill>
            </a:endParaRPr>
          </a:p>
        </p:txBody>
      </p:sp>
      <p:sp>
        <p:nvSpPr>
          <p:cNvPr id="20" name="Line 17">
            <a:extLst>
              <a:ext uri="{FF2B5EF4-FFF2-40B4-BE49-F238E27FC236}">
                <a16:creationId xmlns:a16="http://schemas.microsoft.com/office/drawing/2014/main" id="{735EFDE9-5A55-8A6D-E301-8E61143A055E}"/>
              </a:ext>
            </a:extLst>
          </p:cNvPr>
          <p:cNvSpPr>
            <a:spLocks noChangeShapeType="1"/>
          </p:cNvSpPr>
          <p:nvPr/>
        </p:nvSpPr>
        <p:spPr bwMode="auto">
          <a:xfrm>
            <a:off x="1542589" y="2496693"/>
            <a:ext cx="0" cy="536972"/>
          </a:xfrm>
          <a:prstGeom prst="line">
            <a:avLst/>
          </a:prstGeom>
          <a:noFill/>
          <a:ln w="19050">
            <a:solidFill>
              <a:srgbClr val="FF99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FR" sz="1350"/>
          </a:p>
        </p:txBody>
      </p:sp>
      <p:sp>
        <p:nvSpPr>
          <p:cNvPr id="21" name="Line 18">
            <a:extLst>
              <a:ext uri="{FF2B5EF4-FFF2-40B4-BE49-F238E27FC236}">
                <a16:creationId xmlns:a16="http://schemas.microsoft.com/office/drawing/2014/main" id="{8DB8B8E8-B291-1941-AC8E-D61EC316F1BA}"/>
              </a:ext>
            </a:extLst>
          </p:cNvPr>
          <p:cNvSpPr>
            <a:spLocks noChangeShapeType="1"/>
          </p:cNvSpPr>
          <p:nvPr/>
        </p:nvSpPr>
        <p:spPr bwMode="auto">
          <a:xfrm>
            <a:off x="4920392" y="2602658"/>
            <a:ext cx="0" cy="536972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FR" sz="1350"/>
          </a:p>
        </p:txBody>
      </p:sp>
      <p:sp>
        <p:nvSpPr>
          <p:cNvPr id="22" name="Line 19">
            <a:extLst>
              <a:ext uri="{FF2B5EF4-FFF2-40B4-BE49-F238E27FC236}">
                <a16:creationId xmlns:a16="http://schemas.microsoft.com/office/drawing/2014/main" id="{2EF16FFA-D437-6723-E720-AA21E1E9817B}"/>
              </a:ext>
            </a:extLst>
          </p:cNvPr>
          <p:cNvSpPr>
            <a:spLocks noChangeShapeType="1"/>
          </p:cNvSpPr>
          <p:nvPr/>
        </p:nvSpPr>
        <p:spPr bwMode="auto">
          <a:xfrm>
            <a:off x="6487255" y="2602658"/>
            <a:ext cx="0" cy="536972"/>
          </a:xfrm>
          <a:prstGeom prst="line">
            <a:avLst/>
          </a:prstGeom>
          <a:noFill/>
          <a:ln w="19050">
            <a:solidFill>
              <a:schemeClr val="accent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FR" sz="1350"/>
          </a:p>
        </p:txBody>
      </p:sp>
      <p:pic>
        <p:nvPicPr>
          <p:cNvPr id="23" name="Picture 21" descr="homme prehistoire vole oeuf">
            <a:extLst>
              <a:ext uri="{FF2B5EF4-FFF2-40B4-BE49-F238E27FC236}">
                <a16:creationId xmlns:a16="http://schemas.microsoft.com/office/drawing/2014/main" id="{C3DE5741-CD46-73C9-A789-3A45EEF6B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8130" y="1307259"/>
            <a:ext cx="1782366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9" descr="charrue">
            <a:extLst>
              <a:ext uri="{FF2B5EF4-FFF2-40B4-BE49-F238E27FC236}">
                <a16:creationId xmlns:a16="http://schemas.microsoft.com/office/drawing/2014/main" id="{FF660A0B-6251-5F9A-143B-D2D823934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4584" y="1360856"/>
            <a:ext cx="1316311" cy="1021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CB4045F-0F6A-296A-0E12-89B46554FD90}"/>
              </a:ext>
            </a:extLst>
          </p:cNvPr>
          <p:cNvSpPr/>
          <p:nvPr/>
        </p:nvSpPr>
        <p:spPr>
          <a:xfrm>
            <a:off x="2244772" y="3370440"/>
            <a:ext cx="1058624" cy="4385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8588" indent="-128588" algn="ctr">
              <a:buFontTx/>
              <a:buChar char="-"/>
            </a:pPr>
            <a:r>
              <a:rPr lang="fr-FR" sz="750" b="1" dirty="0"/>
              <a:t>2Ma – 140 000 ans</a:t>
            </a:r>
          </a:p>
          <a:p>
            <a:pPr algn="ctr"/>
            <a:r>
              <a:rPr lang="fr-FR" sz="750" b="1" dirty="0"/>
              <a:t>Homo erectus</a:t>
            </a:r>
          </a:p>
          <a:p>
            <a:pPr algn="ctr"/>
            <a:endParaRPr lang="fr-FR" sz="750" b="1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B8EA7F6-C94A-1076-9388-D10451443179}"/>
              </a:ext>
            </a:extLst>
          </p:cNvPr>
          <p:cNvSpPr/>
          <p:nvPr/>
        </p:nvSpPr>
        <p:spPr>
          <a:xfrm>
            <a:off x="4541050" y="4301683"/>
            <a:ext cx="20505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i="1" dirty="0">
                <a:solidFill>
                  <a:srgbClr val="C00000"/>
                </a:solidFill>
              </a:rPr>
              <a:t>1ères maladies nutritionnelles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i="1" dirty="0">
                <a:solidFill>
                  <a:srgbClr val="C00000"/>
                </a:solidFill>
              </a:rPr>
              <a:t>caries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i="1" dirty="0">
                <a:solidFill>
                  <a:srgbClr val="C00000"/>
                </a:solidFill>
              </a:rPr>
              <a:t>parasitoses</a:t>
            </a:r>
            <a:endParaRPr lang="fr-FR" sz="1200" dirty="0">
              <a:solidFill>
                <a:srgbClr val="C00000"/>
              </a:solidFill>
            </a:endParaRPr>
          </a:p>
        </p:txBody>
      </p:sp>
      <p:pic>
        <p:nvPicPr>
          <p:cNvPr id="27" name="Espace réservé du contenu 3" descr="Thinktank_Birmingham_-_object_1978S03348(1).jpg">
            <a:extLst>
              <a:ext uri="{FF2B5EF4-FFF2-40B4-BE49-F238E27FC236}">
                <a16:creationId xmlns:a16="http://schemas.microsoft.com/office/drawing/2014/main" id="{55F22239-64B8-8F3F-F77E-D2C24B7D7B4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8710" y="3521095"/>
            <a:ext cx="594066" cy="791188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90FC752C-B999-9AC4-A085-3A3C7EA4C40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3568" y="3573286"/>
            <a:ext cx="739900" cy="659070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C28EF9D4-3B33-E789-A10B-CED218D482E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3761" y="3660123"/>
            <a:ext cx="641560" cy="641560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2305CB6E-2DC0-1546-5C1D-3EB597F7979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8770" y="1522874"/>
            <a:ext cx="1138253" cy="741092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C2D4AE6C-847B-0C93-E3D5-DACC2127D81F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2134" y="3401500"/>
            <a:ext cx="1081550" cy="1081550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E8C4453D-FF02-53A1-3E90-E2070B48CB25}"/>
              </a:ext>
            </a:extLst>
          </p:cNvPr>
          <p:cNvSpPr/>
          <p:nvPr/>
        </p:nvSpPr>
        <p:spPr>
          <a:xfrm>
            <a:off x="7215206" y="3929072"/>
            <a:ext cx="20834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200" i="1" dirty="0">
                <a:solidFill>
                  <a:srgbClr val="C00000"/>
                </a:solidFill>
              </a:rPr>
              <a:t>Obésité: </a:t>
            </a:r>
          </a:p>
          <a:p>
            <a:pPr algn="ctr"/>
            <a:r>
              <a:rPr lang="fr-FR" sz="1200" i="1" dirty="0">
                <a:solidFill>
                  <a:srgbClr val="C00000"/>
                </a:solidFill>
              </a:rPr>
              <a:t>l’autre pandémie</a:t>
            </a:r>
            <a:endParaRPr lang="fr-FR" sz="1200" dirty="0">
              <a:solidFill>
                <a:srgbClr val="C00000"/>
              </a:solidFill>
            </a:endParaRPr>
          </a:p>
        </p:txBody>
      </p:sp>
      <p:sp>
        <p:nvSpPr>
          <p:cNvPr id="33" name="Rectangle 28">
            <a:extLst>
              <a:ext uri="{FF2B5EF4-FFF2-40B4-BE49-F238E27FC236}">
                <a16:creationId xmlns:a16="http://schemas.microsoft.com/office/drawing/2014/main" id="{B3B20016-E0E1-E4BA-80FC-EB2BDE7B8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780" y="4806131"/>
            <a:ext cx="46990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altLang="fr-FR" sz="900" i="1" dirty="0"/>
              <a:t>Olivier Manzoni, </a:t>
            </a:r>
            <a:r>
              <a:rPr lang="fr-FR" altLang="fr-FR" sz="900" i="1" dirty="0" err="1"/>
              <a:t>janv</a:t>
            </a:r>
            <a:r>
              <a:rPr lang="fr-FR" altLang="fr-FR" sz="900" i="1" dirty="0"/>
              <a:t> 2008 , Centre de Recherche INSERM en Neuroscience,  U862 Bordeaux</a:t>
            </a:r>
          </a:p>
          <a:p>
            <a:r>
              <a:rPr lang="fr-FR" altLang="fr-FR" sz="900" i="1" dirty="0"/>
              <a:t>Ludovic </a:t>
            </a:r>
            <a:r>
              <a:rPr lang="fr-FR" altLang="fr-FR" sz="900" i="1" dirty="0" err="1"/>
              <a:t>Slimak</a:t>
            </a:r>
            <a:r>
              <a:rPr lang="fr-FR" altLang="fr-FR" sz="900" i="1" dirty="0"/>
              <a:t>, le dernier néandertalien, Odile Jacob 2023 </a:t>
            </a:r>
          </a:p>
        </p:txBody>
      </p:sp>
    </p:spTree>
    <p:extLst>
      <p:ext uri="{BB962C8B-B14F-4D97-AF65-F5344CB8AC3E}">
        <p14:creationId xmlns:p14="http://schemas.microsoft.com/office/powerpoint/2010/main" val="30112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8" grpId="0"/>
      <p:bldP spid="9" grpId="0" animBg="1"/>
      <p:bldP spid="10" grpId="0"/>
      <p:bldP spid="11" grpId="0"/>
      <p:bldP spid="12" grpId="0"/>
      <p:bldP spid="14" grpId="0"/>
      <p:bldP spid="15" grpId="0"/>
      <p:bldP spid="16" grpId="0"/>
      <p:bldP spid="17" grpId="0" animBg="1"/>
      <p:bldP spid="18" grpId="0" animBg="1"/>
      <p:bldP spid="19" grpId="0"/>
      <p:bldP spid="20" grpId="0" animBg="1"/>
      <p:bldP spid="21" grpId="0" animBg="1"/>
      <p:bldP spid="22" grpId="0" animBg="1"/>
      <p:bldP spid="25" grpId="0"/>
      <p:bldP spid="26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E18D51-612B-3A48-5D97-613ED2C83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51470"/>
            <a:ext cx="7344816" cy="857250"/>
          </a:xfrm>
        </p:spPr>
        <p:txBody>
          <a:bodyPr>
            <a:normAutofit/>
          </a:bodyPr>
          <a:lstStyle/>
          <a:p>
            <a:r>
              <a:rPr lang="fr-FR" sz="2400" dirty="0"/>
              <a:t>Manger… du point de vue </a:t>
            </a:r>
            <a:r>
              <a:rPr lang="fr-FR" sz="2400" b="1" dirty="0"/>
              <a:t>physiologique </a:t>
            </a:r>
            <a:r>
              <a:rPr lang="fr-FR" sz="2400" dirty="0"/>
              <a:t>(1/2)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4807CD-1BFB-40F4-3B62-02B2F8002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732" y="910320"/>
            <a:ext cx="8358732" cy="3816424"/>
          </a:xfrm>
        </p:spPr>
        <p:txBody>
          <a:bodyPr/>
          <a:lstStyle/>
          <a:p>
            <a:pPr marL="0" indent="0">
              <a:buNone/>
            </a:pPr>
            <a:r>
              <a:rPr lang="fr-FR" b="1" i="1" dirty="0">
                <a:solidFill>
                  <a:srgbClr val="0070C0"/>
                </a:solidFill>
              </a:rPr>
              <a:t>« Des aliments, tu feras ta médecine » </a:t>
            </a:r>
            <a:r>
              <a:rPr lang="fr-FR" sz="1200" b="1" dirty="0">
                <a:solidFill>
                  <a:srgbClr val="0070C0"/>
                </a:solidFill>
              </a:rPr>
              <a:t>(Hippocrate, 460 av JC)</a:t>
            </a:r>
            <a:endParaRPr lang="fr-FR" b="1" dirty="0">
              <a:solidFill>
                <a:srgbClr val="0070C0"/>
              </a:solidFill>
            </a:endParaRPr>
          </a:p>
          <a:p>
            <a:r>
              <a:rPr lang="fr-FR" dirty="0"/>
              <a:t>L’homme est un mammifère, il doit résoudre de grands problèmes nutritionnels</a:t>
            </a:r>
          </a:p>
          <a:p>
            <a:pPr lvl="1"/>
            <a:r>
              <a:rPr lang="fr-FR" sz="1800" dirty="0"/>
              <a:t>apporter de l’énergie et des nutriments,</a:t>
            </a:r>
          </a:p>
          <a:p>
            <a:pPr lvl="2"/>
            <a:r>
              <a:rPr lang="fr-FR" sz="1600" dirty="0"/>
              <a:t>de façon discontinue, </a:t>
            </a:r>
          </a:p>
          <a:p>
            <a:pPr lvl="2"/>
            <a:r>
              <a:rPr lang="fr-FR" sz="1600" dirty="0"/>
              <a:t>alors que </a:t>
            </a:r>
            <a:r>
              <a:rPr lang="fr-FR" sz="1600" dirty="0">
                <a:solidFill>
                  <a:srgbClr val="C00000"/>
                </a:solidFill>
              </a:rPr>
              <a:t>les besoins sont permanents</a:t>
            </a:r>
          </a:p>
          <a:p>
            <a:pPr lvl="1"/>
            <a:r>
              <a:rPr lang="fr-FR" sz="1800" dirty="0"/>
              <a:t>maintenir un équilibre alimentaire, </a:t>
            </a:r>
          </a:p>
          <a:p>
            <a:pPr lvl="2"/>
            <a:r>
              <a:rPr lang="fr-FR" sz="1600" dirty="0"/>
              <a:t>en sélectionnant parmi la très grande diversité d’aliments </a:t>
            </a:r>
          </a:p>
          <a:p>
            <a:pPr lvl="2"/>
            <a:r>
              <a:rPr lang="fr-FR" sz="1600" dirty="0"/>
              <a:t>ceux qui lui permettront de </a:t>
            </a:r>
            <a:r>
              <a:rPr lang="fr-FR" sz="1600" dirty="0">
                <a:solidFill>
                  <a:srgbClr val="C00000"/>
                </a:solidFill>
              </a:rPr>
              <a:t>couvrir ses besoins essentiels</a:t>
            </a:r>
          </a:p>
        </p:txBody>
      </p:sp>
      <p:pic>
        <p:nvPicPr>
          <p:cNvPr id="5" name="Picture 3" descr="bebe mange tomates">
            <a:extLst>
              <a:ext uri="{FF2B5EF4-FFF2-40B4-BE49-F238E27FC236}">
                <a16:creationId xmlns:a16="http://schemas.microsoft.com/office/drawing/2014/main" id="{14312ED6-1835-3F79-2C6F-BF6A1D7B4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04248" y="1779662"/>
            <a:ext cx="1584176" cy="2243516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373330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E18D51-612B-3A48-5D97-613ED2C83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51470"/>
            <a:ext cx="7344816" cy="857250"/>
          </a:xfrm>
        </p:spPr>
        <p:txBody>
          <a:bodyPr>
            <a:normAutofit/>
          </a:bodyPr>
          <a:lstStyle/>
          <a:p>
            <a:r>
              <a:rPr lang="fr-FR" sz="2400" dirty="0"/>
              <a:t>Manger… du point de vue </a:t>
            </a:r>
            <a:r>
              <a:rPr lang="fr-FR" sz="2400" b="1" dirty="0"/>
              <a:t>physiologique </a:t>
            </a:r>
            <a:r>
              <a:rPr lang="fr-FR" sz="2400" dirty="0"/>
              <a:t>(2/2)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4807CD-1BFB-40F4-3B62-02B2F8002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908720"/>
            <a:ext cx="8214716" cy="3816424"/>
          </a:xfrm>
        </p:spPr>
        <p:txBody>
          <a:bodyPr>
            <a:normAutofit/>
          </a:bodyPr>
          <a:lstStyle/>
          <a:p>
            <a:pPr marL="315468" indent="-288036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fr-FR" sz="1900" b="1" dirty="0">
                <a:solidFill>
                  <a:srgbClr val="0070C0"/>
                </a:solidFill>
              </a:rPr>
              <a:t>La prise alimentaire est régie par un ensemble de sensations physiologiques</a:t>
            </a:r>
          </a:p>
          <a:p>
            <a:pPr marL="370332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fr-FR" dirty="0"/>
              <a:t>Phase pré-</a:t>
            </a:r>
            <a:r>
              <a:rPr lang="fr-FR" dirty="0" err="1"/>
              <a:t>ingestive</a:t>
            </a:r>
            <a:r>
              <a:rPr lang="fr-FR" dirty="0"/>
              <a:t> </a:t>
            </a:r>
          </a:p>
          <a:p>
            <a:pPr marL="827532" lvl="1" indent="-342900">
              <a:lnSpc>
                <a:spcPct val="120000"/>
              </a:lnSpc>
              <a:spcBef>
                <a:spcPts val="0"/>
              </a:spcBef>
              <a:defRPr/>
            </a:pPr>
            <a:r>
              <a:rPr lang="fr-FR" sz="1800" dirty="0"/>
              <a:t>faim</a:t>
            </a:r>
          </a:p>
          <a:p>
            <a:pPr marL="370332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fr-FR" dirty="0"/>
              <a:t>Phase </a:t>
            </a:r>
            <a:r>
              <a:rPr lang="fr-FR" dirty="0" err="1"/>
              <a:t>ingestive</a:t>
            </a:r>
            <a:endParaRPr lang="fr-FR" dirty="0"/>
          </a:p>
          <a:p>
            <a:pPr marL="827532" lvl="1" indent="-342900">
              <a:lnSpc>
                <a:spcPct val="120000"/>
              </a:lnSpc>
              <a:spcBef>
                <a:spcPts val="0"/>
              </a:spcBef>
              <a:defRPr/>
            </a:pPr>
            <a:r>
              <a:rPr lang="fr-FR" sz="1800" dirty="0"/>
              <a:t>Appétit </a:t>
            </a:r>
            <a:endParaRPr lang="fr-FR" sz="1800" i="1" dirty="0"/>
          </a:p>
          <a:p>
            <a:pPr marL="827532" lvl="1" indent="-342900">
              <a:lnSpc>
                <a:spcPct val="120000"/>
              </a:lnSpc>
              <a:spcBef>
                <a:spcPts val="0"/>
              </a:spcBef>
              <a:defRPr/>
            </a:pPr>
            <a:r>
              <a:rPr lang="fr-FR" sz="1800" dirty="0"/>
              <a:t>Rassasiement</a:t>
            </a:r>
          </a:p>
          <a:p>
            <a:pPr marL="370332" indent="-342900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  <a:defRPr/>
            </a:pPr>
            <a:r>
              <a:rPr lang="fr-FR" dirty="0">
                <a:solidFill>
                  <a:srgbClr val="002060"/>
                </a:solidFill>
              </a:rPr>
              <a:t>Phase post </a:t>
            </a:r>
            <a:r>
              <a:rPr lang="fr-FR" dirty="0" err="1">
                <a:solidFill>
                  <a:srgbClr val="002060"/>
                </a:solidFill>
              </a:rPr>
              <a:t>ingestive</a:t>
            </a:r>
            <a:endParaRPr lang="fr-FR" sz="1400" dirty="0">
              <a:solidFill>
                <a:srgbClr val="002060"/>
              </a:solidFill>
            </a:endParaRPr>
          </a:p>
          <a:p>
            <a:pPr marL="827532" lvl="1" indent="-342900">
              <a:lnSpc>
                <a:spcPct val="120000"/>
              </a:lnSpc>
              <a:spcBef>
                <a:spcPts val="0"/>
              </a:spcBef>
              <a:defRPr/>
            </a:pPr>
            <a:r>
              <a:rPr lang="fr-FR" sz="1800" dirty="0"/>
              <a:t>Satiété</a:t>
            </a:r>
            <a:endParaRPr lang="fr-FR" sz="1800" dirty="0">
              <a:solidFill>
                <a:srgbClr val="C00000"/>
              </a:solidFill>
            </a:endParaRPr>
          </a:p>
        </p:txBody>
      </p:sp>
      <p:pic>
        <p:nvPicPr>
          <p:cNvPr id="4" name="Espace réservé du contenu 3" descr="bebe3.jpg">
            <a:extLst>
              <a:ext uri="{FF2B5EF4-FFF2-40B4-BE49-F238E27FC236}">
                <a16:creationId xmlns:a16="http://schemas.microsoft.com/office/drawing/2014/main" id="{3650C280-151C-13CB-2530-588B22263AF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5831" y="1563638"/>
            <a:ext cx="3026569" cy="2327672"/>
          </a:xfrm>
          <a:prstGeom prst="rect">
            <a:avLst/>
          </a:prstGeom>
          <a:noFill/>
          <a:ln w="19050">
            <a:solidFill>
              <a:srgbClr val="7030A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3474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E18D51-612B-3A48-5D97-613ED2C83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51470"/>
            <a:ext cx="7344816" cy="857250"/>
          </a:xfrm>
        </p:spPr>
        <p:txBody>
          <a:bodyPr>
            <a:normAutofit/>
          </a:bodyPr>
          <a:lstStyle/>
          <a:p>
            <a:r>
              <a:rPr lang="fr-FR" sz="2400" dirty="0"/>
              <a:t>Manger… du point de vue </a:t>
            </a:r>
            <a:r>
              <a:rPr lang="fr-FR" sz="2400" b="1" dirty="0"/>
              <a:t>Comportemental </a:t>
            </a:r>
            <a:r>
              <a:rPr lang="fr-FR" sz="2400" dirty="0"/>
              <a:t>(1/7)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4807CD-1BFB-40F4-3B62-02B2F8002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634" y="1419622"/>
            <a:ext cx="8358732" cy="2381510"/>
          </a:xfrm>
        </p:spPr>
        <p:txBody>
          <a:bodyPr>
            <a:normAutofit/>
          </a:bodyPr>
          <a:lstStyle/>
          <a:p>
            <a:pPr marL="315468" indent="-288036" algn="ctr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fr-FR" dirty="0"/>
              <a:t>L’amour de la blanquette de veau ne s’apprend pas à la cantine</a:t>
            </a:r>
          </a:p>
          <a:p>
            <a:pPr marL="315468" indent="-288036" algn="ctr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fr-FR" dirty="0"/>
              <a:t> </a:t>
            </a:r>
            <a:r>
              <a:rPr lang="fr-FR" i="1" dirty="0"/>
              <a:t>(Fischler 1990: le paradoxe de « l’</a:t>
            </a:r>
            <a:r>
              <a:rPr lang="fr-FR" i="1" dirty="0" err="1"/>
              <a:t>Homnivore</a:t>
            </a:r>
            <a:r>
              <a:rPr lang="fr-FR" i="1" dirty="0"/>
              <a:t> »)</a:t>
            </a:r>
          </a:p>
          <a:p>
            <a:pPr marL="315468" indent="-288036" algn="ctr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fr-FR" i="1" dirty="0"/>
          </a:p>
          <a:p>
            <a:pPr marL="315468" indent="-288036" algn="ctr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fr-FR" dirty="0"/>
          </a:p>
          <a:p>
            <a:pPr marL="315468" indent="-288036" algn="ctr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fr-FR" dirty="0"/>
              <a:t>ni chez le nutritionniste…</a:t>
            </a:r>
          </a:p>
          <a:p>
            <a:pPr marL="315468" indent="-288036" algn="ctr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fr-FR" i="1" dirty="0"/>
              <a:t>(Dr B. Rochereau)</a:t>
            </a:r>
          </a:p>
          <a:p>
            <a:pPr marL="827532" lvl="1" indent="-342900" algn="ctr">
              <a:lnSpc>
                <a:spcPct val="120000"/>
              </a:lnSpc>
              <a:spcBef>
                <a:spcPts val="0"/>
              </a:spcBef>
              <a:defRPr/>
            </a:pP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3692585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Diapositive 1 - &amp;quot;Sevrage tabagique Quelle place et quels moyens d’intervention pour le médecin traitant?&amp;quot;&quot;/&gt;&lt;property id=&quot;20307&quot; value=&quot;256&quot;/&gt;&lt;/object&gt;&lt;object type=&quot;3&quot; unique_id=&quot;10004&quot;&gt;&lt;property id=&quot;20148&quot; value=&quot;5&quot;/&gt;&lt;property id=&quot;20300&quot; value=&quot;Diapositive 2 - &amp;quot;Le tabac tue 11 années de vie en moins&amp;quot;&quot;/&gt;&lt;property id=&quot;20307&quot; value=&quot;291&quot;/&gt;&lt;/object&gt;&lt;object type=&quot;3&quot; unique_id=&quot;10005&quot;&gt;&lt;property id=&quot;20148&quot; value=&quot;5&quot;/&gt;&lt;property id=&quot;20300&quot; value=&quot;Diapositive 7 - &amp;quot;Efficacité des traitements pharmacologiques&amp;quot;&quot;/&gt;&lt;property id=&quot;20307&quot; value=&quot;289&quot;/&gt;&lt;/object&gt;&lt;object type=&quot;3&quot; unique_id=&quot;10006&quot;&gt;&lt;property id=&quot;20148&quot; value=&quot;5&quot;/&gt;&lt;property id=&quot;20300&quot; value=&quot;Diapositive 8 - &amp;quot;2016 : publication de l’étude EAGLES&amp;quot;&quot;/&gt;&lt;property id=&quot;20307&quot; value=&quot;290&quot;/&gt;&lt;/object&gt;&lt;object type=&quot;3&quot; unique_id=&quot;10007&quot;&gt;&lt;property id=&quot;20148&quot; value=&quot;5&quot;/&gt;&lt;property id=&quot;20300&quot; value=&quot;Diapositive 9 - &amp;quot;Etude EAGLES&amp;quot;&quot;/&gt;&lt;property id=&quot;20307&quot; value=&quot;278&quot;/&gt;&lt;/object&gt;&lt;object type=&quot;3&quot; unique_id=&quot;10008&quot;&gt;&lt;property id=&quot;20148&quot; value=&quot;5&quot;/&gt;&lt;property id=&quot;20300&quot; value=&quot;Diapositive 13 - &amp;quot;Messages-clés&amp;quot;&quot;/&gt;&lt;property id=&quot;20307&quot; value=&quot;288&quot;/&gt;&lt;/object&gt;&lt;object type=&quot;3&quot; unique_id=&quot;27176&quot;&gt;&lt;property id=&quot;20148&quot; value=&quot;5&quot;/&gt;&lt;property id=&quot;20300&quot; value=&quot;Diapositive 3 - &amp;quot;L’arrêt complet du tabac est la seule façon de réduire la mortalité&amp;quot;&quot;/&gt;&lt;property id=&quot;20307&quot; value=&quot;298&quot;/&gt;&lt;/object&gt;&lt;object type=&quot;3&quot; unique_id=&quot;27182&quot;&gt;&lt;property id=&quot;20148&quot; value=&quot;5&quot;/&gt;&lt;property id=&quot;20300&quot; value=&quot;Diapositive 4 - &amp;quot;Conseil minimal&amp;quot;&quot;/&gt;&lt;property id=&quot;20307&quot; value=&quot;292&quot;/&gt;&lt;/object&gt;&lt;object type=&quot;3&quot; unique_id=&quot;28192&quot;&gt;&lt;property id=&quot;20148&quot; value=&quot;5&quot;/&gt;&lt;property id=&quot;20300&quot; value=&quot;Diapositive 6 - &amp;quot;Substitution nicotinique&amp;quot;&quot;/&gt;&lt;property id=&quot;20307&quot; value=&quot;299&quot;/&gt;&lt;/object&gt;&lt;object type=&quot;3&quot; unique_id=&quot;28270&quot;&gt;&lt;property id=&quot;20148&quot; value=&quot;5&quot;/&gt;&lt;property id=&quot;20300&quot; value=&quot;Diapositive 10 - &amp;quot;Etude EAGLES&amp;quot;&quot;/&gt;&lt;property id=&quot;20307&quot; value=&quot;300&quot;/&gt;&lt;/object&gt;&lt;object type=&quot;3&quot; unique_id=&quot;28307&quot;&gt;&lt;property id=&quot;20148&quot; value=&quot;5&quot;/&gt;&lt;property id=&quot;20300&quot; value=&quot;Diapositive 11 - &amp;quot;Effets indésirables neuropsychiatriques&amp;quot;&quot;/&gt;&lt;property id=&quot;20307&quot; value=&quot;301&quot;/&gt;&lt;/object&gt;&lt;object type=&quot;3&quot; unique_id=&quot;28347&quot;&gt;&lt;property id=&quot;20148&quot; value=&quot;5&quot;/&gt;&lt;property id=&quot;20300&quot; value=&quot;Diapositive 12 - &amp;quot;Efficacité&amp;quot;&quot;/&gt;&lt;property id=&quot;20307&quot; value=&quot;302&quot;/&gt;&lt;/object&gt;&lt;object type=&quot;3&quot; unique_id=&quot;28502&quot;&gt;&lt;property id=&quot;20148&quot; value=&quot;5&quot;/&gt;&lt;property id=&quot;20300&quot; value=&quot;Diapositive 5 - &amp;quot;Conseil minimal avec prescription&amp;quot;&quot;/&gt;&lt;property id=&quot;20307&quot; value=&quot;303&quot;/&gt;&lt;/object&gt;&lt;/object&gt;&lt;object type=&quot;8&quot; unique_id=&quot;1001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Thème Office">
  <a:themeElements>
    <a:clrScheme name="Jaune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2277</Words>
  <Application>Microsoft Macintosh PowerPoint</Application>
  <PresentationFormat>Affichage à l'écran (16:9)</PresentationFormat>
  <Paragraphs>328</Paragraphs>
  <Slides>32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44" baseType="lpstr">
      <vt:lpstr>Algerian</vt:lpstr>
      <vt:lpstr>Arial</vt:lpstr>
      <vt:lpstr>Arial Black</vt:lpstr>
      <vt:lpstr>Bahnschrift SemiBold Condensed</vt:lpstr>
      <vt:lpstr>Bodoni MT Black</vt:lpstr>
      <vt:lpstr>Book Antiqua</vt:lpstr>
      <vt:lpstr>Calibri</vt:lpstr>
      <vt:lpstr>Engravers MT</vt:lpstr>
      <vt:lpstr>Lucida Sans Typewriter</vt:lpstr>
      <vt:lpstr>Verdana</vt:lpstr>
      <vt:lpstr>Wingdings</vt:lpstr>
      <vt:lpstr>Thème Office</vt:lpstr>
      <vt:lpstr>En 2024 faut-il avoir peur de manger ?</vt:lpstr>
      <vt:lpstr>Déclarations légales</vt:lpstr>
      <vt:lpstr>En 2024, faut-il avoir peur de manger ?</vt:lpstr>
      <vt:lpstr>« Pour vous, que veut dire bien manger ? »</vt:lpstr>
      <vt:lpstr>« Pour vous, que veut dire bien manger ? »</vt:lpstr>
      <vt:lpstr>Manger… du point de vue anthropologique</vt:lpstr>
      <vt:lpstr>Manger… du point de vue physiologique (1/2)</vt:lpstr>
      <vt:lpstr>Manger… du point de vue physiologique (2/2)</vt:lpstr>
      <vt:lpstr>Manger… du point de vue Comportemental (1/7)</vt:lpstr>
      <vt:lpstr>Manger… du point de vue Comportemental (2/7)</vt:lpstr>
      <vt:lpstr>Manger… du point de vue Comportemental (3/7)</vt:lpstr>
      <vt:lpstr>Manger… du point de vue Comportemental (4/7)</vt:lpstr>
      <vt:lpstr>Manger… du point de vue Comportemental (5/7)</vt:lpstr>
      <vt:lpstr>Manger… du point de vue Comportemental (6/7)</vt:lpstr>
      <vt:lpstr>Manger… du point de vue Comportemental (7/7)</vt:lpstr>
      <vt:lpstr>Manger… du point de vue Sanitaire (1/3)</vt:lpstr>
      <vt:lpstr>Manger… du point de vue Sanitaire (2/3)</vt:lpstr>
      <vt:lpstr>Manger… du point de vue Sanitaire (3/3)</vt:lpstr>
      <vt:lpstr>Manger… du point de vue Environnemental (1/3)</vt:lpstr>
      <vt:lpstr>Manger… du point de vue Environnemental (2/3)</vt:lpstr>
      <vt:lpstr>Manger… du point de vue Environnemental (3/3)</vt:lpstr>
      <vt:lpstr>Manger… du point de vue Psychologique</vt:lpstr>
      <vt:lpstr>Manger… du point de vue Sociologique (1/4)</vt:lpstr>
      <vt:lpstr>Evolution du discours nutritionnel et de son contexte social (2/4)</vt:lpstr>
      <vt:lpstr>Evolution du discours nutritionnel et de son contexte social (3/4)</vt:lpstr>
      <vt:lpstr>Présentation PowerPoint</vt:lpstr>
      <vt:lpstr>Manger… du point de vue Politique</vt:lpstr>
      <vt:lpstr>Finalement, manger est-il dangereux ?</vt:lpstr>
      <vt:lpstr>Finalement, manger est-il dangereux ?</vt:lpstr>
      <vt:lpstr>Alors, pourquoi sommes-nous inquiets?</vt:lpstr>
      <vt:lpstr>En 2024 : faut-il avoir peur de manger?</vt:lpstr>
      <vt:lpstr>Merci de votre attention !</vt:lpstr>
    </vt:vector>
  </TitlesOfParts>
  <Company>CCC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Modèle diapo RI&amp;P</dc:title>
  <dc:creator>Lambert</dc:creator>
  <cp:keywords>RI&amp;P 2023</cp:keywords>
  <cp:lastModifiedBy>Pierre Quesne</cp:lastModifiedBy>
  <cp:revision>42</cp:revision>
  <cp:lastPrinted>2022-10-06T15:04:49Z</cp:lastPrinted>
  <dcterms:created xsi:type="dcterms:W3CDTF">2017-12-10T10:57:40Z</dcterms:created>
  <dcterms:modified xsi:type="dcterms:W3CDTF">2024-09-30T18:20:22Z</dcterms:modified>
  <cp:category>RI&amp;P</cp:category>
</cp:coreProperties>
</file>