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79" r:id="rId4"/>
    <p:sldId id="280" r:id="rId5"/>
    <p:sldId id="256" r:id="rId6"/>
    <p:sldId id="288" r:id="rId7"/>
    <p:sldId id="289" r:id="rId8"/>
    <p:sldId id="27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S Gordon Sans" pitchFamily="2" charset="0"/>
      <p:regular r:id="rId19"/>
    </p:embeddedFont>
    <p:embeddedFont>
      <p:font typeface="Wingdings 2" pitchFamily="2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CC5C"/>
    <a:srgbClr val="ECFCF2"/>
    <a:srgbClr val="7AAA88"/>
    <a:srgbClr val="97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5506" autoAdjust="0"/>
  </p:normalViewPr>
  <p:slideViewPr>
    <p:cSldViewPr>
      <p:cViewPr varScale="1">
        <p:scale>
          <a:sx n="63" d="100"/>
          <a:sy n="63" d="100"/>
        </p:scale>
        <p:origin x="12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1BE02-D99F-4C8E-9EC7-012E364A9D1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76764DA-42D4-44FC-8903-0526A3D3ECB2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Réalisation d’une enquête « Vaincre l’obésité par le swing »</a:t>
          </a:r>
        </a:p>
      </dgm:t>
    </dgm:pt>
    <dgm:pt modelId="{0BD4AF8A-ABB9-4328-958B-0A2EB4F07F4F}" type="parTrans" cxnId="{CB315C64-EC91-422A-A457-F6DE12A28CC7}">
      <dgm:prSet/>
      <dgm:spPr/>
      <dgm:t>
        <a:bodyPr/>
        <a:lstStyle/>
        <a:p>
          <a:endParaRPr lang="fr-FR"/>
        </a:p>
      </dgm:t>
    </dgm:pt>
    <dgm:pt modelId="{3E6F74C8-B844-4ABF-9329-D4F6ACBDAFDD}" type="sibTrans" cxnId="{CB315C64-EC91-422A-A457-F6DE12A28CC7}">
      <dgm:prSet/>
      <dgm:spPr/>
      <dgm:t>
        <a:bodyPr/>
        <a:lstStyle/>
        <a:p>
          <a:endParaRPr lang="fr-FR"/>
        </a:p>
      </dgm:t>
    </dgm:pt>
    <dgm:pt modelId="{7A3F7B5C-3F0C-442A-8E90-AD743DC5FD42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Pratique du golf par les patients </a:t>
          </a:r>
        </a:p>
      </dgm:t>
    </dgm:pt>
    <dgm:pt modelId="{1A0EE8CD-7D5C-4944-8D1A-43F9CED388B1}" type="parTrans" cxnId="{D47C10CA-959A-42D3-B6B5-6214474A803B}">
      <dgm:prSet/>
      <dgm:spPr/>
      <dgm:t>
        <a:bodyPr/>
        <a:lstStyle/>
        <a:p>
          <a:endParaRPr lang="fr-FR"/>
        </a:p>
      </dgm:t>
    </dgm:pt>
    <dgm:pt modelId="{664759B3-758B-4D3D-BEF7-727CB0B2A301}" type="sibTrans" cxnId="{D47C10CA-959A-42D3-B6B5-6214474A803B}">
      <dgm:prSet/>
      <dgm:spPr/>
      <dgm:t>
        <a:bodyPr/>
        <a:lstStyle/>
        <a:p>
          <a:endParaRPr lang="fr-FR"/>
        </a:p>
      </dgm:t>
    </dgm:pt>
    <dgm:pt modelId="{3044BE3C-0CC6-40CA-8AC7-F6F43694A9C3}">
      <dgm:prSet phldrT="[Texte]" custT="1"/>
      <dgm:spPr/>
      <dgm:t>
        <a:bodyPr/>
        <a:lstStyle/>
        <a:p>
          <a:r>
            <a:rPr lang="fr-FR" sz="2000" dirty="0">
              <a:latin typeface="Arial" panose="020B0604020202020204" pitchFamily="34" charset="0"/>
              <a:cs typeface="Arial" panose="020B0604020202020204" pitchFamily="34" charset="0"/>
            </a:rPr>
            <a:t>Débouché et réalisation d’une Etude sur l’impact du golf sur la santé</a:t>
          </a:r>
        </a:p>
      </dgm:t>
    </dgm:pt>
    <dgm:pt modelId="{94CC3D37-689A-4DDF-A267-9BA2FF46E3CA}" type="parTrans" cxnId="{17C4255F-CDC7-47BF-84F4-05FB373F1D44}">
      <dgm:prSet/>
      <dgm:spPr/>
      <dgm:t>
        <a:bodyPr/>
        <a:lstStyle/>
        <a:p>
          <a:endParaRPr lang="fr-FR"/>
        </a:p>
      </dgm:t>
    </dgm:pt>
    <dgm:pt modelId="{3E7B7739-9B5B-40AA-A8E4-368D5FF6FE33}" type="sibTrans" cxnId="{17C4255F-CDC7-47BF-84F4-05FB373F1D44}">
      <dgm:prSet/>
      <dgm:spPr/>
      <dgm:t>
        <a:bodyPr/>
        <a:lstStyle/>
        <a:p>
          <a:endParaRPr lang="fr-FR"/>
        </a:p>
      </dgm:t>
    </dgm:pt>
    <dgm:pt modelId="{60659133-F1A8-4201-B06D-E5E275C66862}" type="pres">
      <dgm:prSet presAssocID="{18C1BE02-D99F-4C8E-9EC7-012E364A9D1C}" presName="Name0" presStyleCnt="0">
        <dgm:presLayoutVars>
          <dgm:dir/>
          <dgm:resizeHandles val="exact"/>
        </dgm:presLayoutVars>
      </dgm:prSet>
      <dgm:spPr/>
    </dgm:pt>
    <dgm:pt modelId="{63406ED6-73CB-4200-88DD-67218678DB93}" type="pres">
      <dgm:prSet presAssocID="{18C1BE02-D99F-4C8E-9EC7-012E364A9D1C}" presName="vNodes" presStyleCnt="0"/>
      <dgm:spPr/>
    </dgm:pt>
    <dgm:pt modelId="{FFB42DF6-4FD1-416E-A0A6-8C18E596D685}" type="pres">
      <dgm:prSet presAssocID="{676764DA-42D4-44FC-8903-0526A3D3ECB2}" presName="node" presStyleLbl="node1" presStyleIdx="0" presStyleCnt="3">
        <dgm:presLayoutVars>
          <dgm:bulletEnabled val="1"/>
        </dgm:presLayoutVars>
      </dgm:prSet>
      <dgm:spPr/>
    </dgm:pt>
    <dgm:pt modelId="{6BFD98EE-DFB9-478E-9A65-49DEF9635C0C}" type="pres">
      <dgm:prSet presAssocID="{3E6F74C8-B844-4ABF-9329-D4F6ACBDAFDD}" presName="spacerT" presStyleCnt="0"/>
      <dgm:spPr/>
    </dgm:pt>
    <dgm:pt modelId="{CB6D4697-52B9-4253-95A8-2E9519DD9592}" type="pres">
      <dgm:prSet presAssocID="{3E6F74C8-B844-4ABF-9329-D4F6ACBDAFDD}" presName="sibTrans" presStyleLbl="sibTrans2D1" presStyleIdx="0" presStyleCnt="2"/>
      <dgm:spPr/>
    </dgm:pt>
    <dgm:pt modelId="{4FCE27A7-0C2F-4A0D-8590-F0DDFF82F2A2}" type="pres">
      <dgm:prSet presAssocID="{3E6F74C8-B844-4ABF-9329-D4F6ACBDAFDD}" presName="spacerB" presStyleCnt="0"/>
      <dgm:spPr/>
    </dgm:pt>
    <dgm:pt modelId="{6A581A71-A25C-44FD-A9E6-A505B296F48D}" type="pres">
      <dgm:prSet presAssocID="{7A3F7B5C-3F0C-442A-8E90-AD743DC5FD42}" presName="node" presStyleLbl="node1" presStyleIdx="1" presStyleCnt="3">
        <dgm:presLayoutVars>
          <dgm:bulletEnabled val="1"/>
        </dgm:presLayoutVars>
      </dgm:prSet>
      <dgm:spPr/>
    </dgm:pt>
    <dgm:pt modelId="{DFC4E9E0-1380-4D53-B17B-D797EF438152}" type="pres">
      <dgm:prSet presAssocID="{18C1BE02-D99F-4C8E-9EC7-012E364A9D1C}" presName="sibTransLast" presStyleLbl="sibTrans2D1" presStyleIdx="1" presStyleCnt="2"/>
      <dgm:spPr/>
    </dgm:pt>
    <dgm:pt modelId="{99417369-6DB8-4C7D-ACC0-9157CE1D4D86}" type="pres">
      <dgm:prSet presAssocID="{18C1BE02-D99F-4C8E-9EC7-012E364A9D1C}" presName="connectorText" presStyleLbl="sibTrans2D1" presStyleIdx="1" presStyleCnt="2"/>
      <dgm:spPr/>
    </dgm:pt>
    <dgm:pt modelId="{2F2BFD36-5801-42EA-A58C-1B465C3F9687}" type="pres">
      <dgm:prSet presAssocID="{18C1BE02-D99F-4C8E-9EC7-012E364A9D1C}" presName="lastNode" presStyleLbl="node1" presStyleIdx="2" presStyleCnt="3" custScaleX="84603" custScaleY="81124">
        <dgm:presLayoutVars>
          <dgm:bulletEnabled val="1"/>
        </dgm:presLayoutVars>
      </dgm:prSet>
      <dgm:spPr/>
    </dgm:pt>
  </dgm:ptLst>
  <dgm:cxnLst>
    <dgm:cxn modelId="{4CBFD823-A9E0-4797-9E56-109E08694054}" type="presOf" srcId="{18C1BE02-D99F-4C8E-9EC7-012E364A9D1C}" destId="{60659133-F1A8-4201-B06D-E5E275C66862}" srcOrd="0" destOrd="0" presId="urn:microsoft.com/office/officeart/2005/8/layout/equation2"/>
    <dgm:cxn modelId="{E4959433-5241-4F13-A306-707D1577C4D8}" type="presOf" srcId="{664759B3-758B-4D3D-BEF7-727CB0B2A301}" destId="{DFC4E9E0-1380-4D53-B17B-D797EF438152}" srcOrd="0" destOrd="0" presId="urn:microsoft.com/office/officeart/2005/8/layout/equation2"/>
    <dgm:cxn modelId="{D730B142-0889-4634-A19E-73B24492CBB9}" type="presOf" srcId="{3E6F74C8-B844-4ABF-9329-D4F6ACBDAFDD}" destId="{CB6D4697-52B9-4253-95A8-2E9519DD9592}" srcOrd="0" destOrd="0" presId="urn:microsoft.com/office/officeart/2005/8/layout/equation2"/>
    <dgm:cxn modelId="{17C4255F-CDC7-47BF-84F4-05FB373F1D44}" srcId="{18C1BE02-D99F-4C8E-9EC7-012E364A9D1C}" destId="{3044BE3C-0CC6-40CA-8AC7-F6F43694A9C3}" srcOrd="2" destOrd="0" parTransId="{94CC3D37-689A-4DDF-A267-9BA2FF46E3CA}" sibTransId="{3E7B7739-9B5B-40AA-A8E4-368D5FF6FE33}"/>
    <dgm:cxn modelId="{CB315C64-EC91-422A-A457-F6DE12A28CC7}" srcId="{18C1BE02-D99F-4C8E-9EC7-012E364A9D1C}" destId="{676764DA-42D4-44FC-8903-0526A3D3ECB2}" srcOrd="0" destOrd="0" parTransId="{0BD4AF8A-ABB9-4328-958B-0A2EB4F07F4F}" sibTransId="{3E6F74C8-B844-4ABF-9329-D4F6ACBDAFDD}"/>
    <dgm:cxn modelId="{69D4E079-526B-4773-8117-2156241CF46D}" type="presOf" srcId="{676764DA-42D4-44FC-8903-0526A3D3ECB2}" destId="{FFB42DF6-4FD1-416E-A0A6-8C18E596D685}" srcOrd="0" destOrd="0" presId="urn:microsoft.com/office/officeart/2005/8/layout/equation2"/>
    <dgm:cxn modelId="{1D222793-2767-4919-8D57-C2F130B5EE91}" type="presOf" srcId="{664759B3-758B-4D3D-BEF7-727CB0B2A301}" destId="{99417369-6DB8-4C7D-ACC0-9157CE1D4D86}" srcOrd="1" destOrd="0" presId="urn:microsoft.com/office/officeart/2005/8/layout/equation2"/>
    <dgm:cxn modelId="{AFF5D4B4-7030-458F-8C5F-52C32E12D50B}" type="presOf" srcId="{3044BE3C-0CC6-40CA-8AC7-F6F43694A9C3}" destId="{2F2BFD36-5801-42EA-A58C-1B465C3F9687}" srcOrd="0" destOrd="0" presId="urn:microsoft.com/office/officeart/2005/8/layout/equation2"/>
    <dgm:cxn modelId="{D47C10CA-959A-42D3-B6B5-6214474A803B}" srcId="{18C1BE02-D99F-4C8E-9EC7-012E364A9D1C}" destId="{7A3F7B5C-3F0C-442A-8E90-AD743DC5FD42}" srcOrd="1" destOrd="0" parTransId="{1A0EE8CD-7D5C-4944-8D1A-43F9CED388B1}" sibTransId="{664759B3-758B-4D3D-BEF7-727CB0B2A301}"/>
    <dgm:cxn modelId="{89AE77CA-1A93-42C6-8545-D389D47C0527}" type="presOf" srcId="{7A3F7B5C-3F0C-442A-8E90-AD743DC5FD42}" destId="{6A581A71-A25C-44FD-A9E6-A505B296F48D}" srcOrd="0" destOrd="0" presId="urn:microsoft.com/office/officeart/2005/8/layout/equation2"/>
    <dgm:cxn modelId="{D250EDDB-220C-4B46-AE31-D5DB13038B09}" type="presParOf" srcId="{60659133-F1A8-4201-B06D-E5E275C66862}" destId="{63406ED6-73CB-4200-88DD-67218678DB93}" srcOrd="0" destOrd="0" presId="urn:microsoft.com/office/officeart/2005/8/layout/equation2"/>
    <dgm:cxn modelId="{DEF80D8F-32C9-4D53-BD4E-98C804CCB408}" type="presParOf" srcId="{63406ED6-73CB-4200-88DD-67218678DB93}" destId="{FFB42DF6-4FD1-416E-A0A6-8C18E596D685}" srcOrd="0" destOrd="0" presId="urn:microsoft.com/office/officeart/2005/8/layout/equation2"/>
    <dgm:cxn modelId="{DBB27A4D-4A00-4B84-96DC-6B504AF1A819}" type="presParOf" srcId="{63406ED6-73CB-4200-88DD-67218678DB93}" destId="{6BFD98EE-DFB9-478E-9A65-49DEF9635C0C}" srcOrd="1" destOrd="0" presId="urn:microsoft.com/office/officeart/2005/8/layout/equation2"/>
    <dgm:cxn modelId="{128B6E66-BC6D-4109-B585-7593F0701A14}" type="presParOf" srcId="{63406ED6-73CB-4200-88DD-67218678DB93}" destId="{CB6D4697-52B9-4253-95A8-2E9519DD9592}" srcOrd="2" destOrd="0" presId="urn:microsoft.com/office/officeart/2005/8/layout/equation2"/>
    <dgm:cxn modelId="{6C87E6C2-BD16-484A-B721-0B720937C540}" type="presParOf" srcId="{63406ED6-73CB-4200-88DD-67218678DB93}" destId="{4FCE27A7-0C2F-4A0D-8590-F0DDFF82F2A2}" srcOrd="3" destOrd="0" presId="urn:microsoft.com/office/officeart/2005/8/layout/equation2"/>
    <dgm:cxn modelId="{2549F139-A484-4194-A155-68E04FEC1017}" type="presParOf" srcId="{63406ED6-73CB-4200-88DD-67218678DB93}" destId="{6A581A71-A25C-44FD-A9E6-A505B296F48D}" srcOrd="4" destOrd="0" presId="urn:microsoft.com/office/officeart/2005/8/layout/equation2"/>
    <dgm:cxn modelId="{241E8C29-53B4-4D3D-934F-13F91CC96A26}" type="presParOf" srcId="{60659133-F1A8-4201-B06D-E5E275C66862}" destId="{DFC4E9E0-1380-4D53-B17B-D797EF438152}" srcOrd="1" destOrd="0" presId="urn:microsoft.com/office/officeart/2005/8/layout/equation2"/>
    <dgm:cxn modelId="{D7DF95F7-8148-48E7-A93D-30F6DBE25D18}" type="presParOf" srcId="{DFC4E9E0-1380-4D53-B17B-D797EF438152}" destId="{99417369-6DB8-4C7D-ACC0-9157CE1D4D86}" srcOrd="0" destOrd="0" presId="urn:microsoft.com/office/officeart/2005/8/layout/equation2"/>
    <dgm:cxn modelId="{B1E2415B-B31B-44DB-96B8-6429922A67DF}" type="presParOf" srcId="{60659133-F1A8-4201-B06D-E5E275C66862}" destId="{2F2BFD36-5801-42EA-A58C-1B465C3F968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2DF6-4FD1-416E-A0A6-8C18E596D685}">
      <dsp:nvSpPr>
        <dsp:cNvPr id="0" name=""/>
        <dsp:cNvSpPr/>
      </dsp:nvSpPr>
      <dsp:spPr>
        <a:xfrm>
          <a:off x="470841" y="5394"/>
          <a:ext cx="2776634" cy="2776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Réalisation d’une enquête « Vaincre l’obésité par le swing »</a:t>
          </a:r>
        </a:p>
      </dsp:txBody>
      <dsp:txXfrm>
        <a:off x="877470" y="412023"/>
        <a:ext cx="1963376" cy="1963376"/>
      </dsp:txXfrm>
    </dsp:sp>
    <dsp:sp modelId="{CB6D4697-52B9-4253-95A8-2E9519DD9592}">
      <dsp:nvSpPr>
        <dsp:cNvPr id="0" name=""/>
        <dsp:cNvSpPr/>
      </dsp:nvSpPr>
      <dsp:spPr>
        <a:xfrm>
          <a:off x="1053935" y="3007491"/>
          <a:ext cx="1610448" cy="16104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1267400" y="3623326"/>
        <a:ext cx="1183518" cy="378778"/>
      </dsp:txXfrm>
    </dsp:sp>
    <dsp:sp modelId="{6A581A71-A25C-44FD-A9E6-A505B296F48D}">
      <dsp:nvSpPr>
        <dsp:cNvPr id="0" name=""/>
        <dsp:cNvSpPr/>
      </dsp:nvSpPr>
      <dsp:spPr>
        <a:xfrm>
          <a:off x="470841" y="4843402"/>
          <a:ext cx="2776634" cy="2776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Pratique du golf par les patients </a:t>
          </a:r>
        </a:p>
      </dsp:txBody>
      <dsp:txXfrm>
        <a:off x="877470" y="5250031"/>
        <a:ext cx="1963376" cy="1963376"/>
      </dsp:txXfrm>
    </dsp:sp>
    <dsp:sp modelId="{DFC4E9E0-1380-4D53-B17B-D797EF438152}">
      <dsp:nvSpPr>
        <dsp:cNvPr id="0" name=""/>
        <dsp:cNvSpPr/>
      </dsp:nvSpPr>
      <dsp:spPr>
        <a:xfrm>
          <a:off x="3663971" y="3296261"/>
          <a:ext cx="882969" cy="1032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400" kern="1200"/>
        </a:p>
      </dsp:txBody>
      <dsp:txXfrm>
        <a:off x="3663971" y="3502843"/>
        <a:ext cx="618078" cy="619744"/>
      </dsp:txXfrm>
    </dsp:sp>
    <dsp:sp modelId="{2F2BFD36-5801-42EA-A58C-1B465C3F9687}">
      <dsp:nvSpPr>
        <dsp:cNvPr id="0" name=""/>
        <dsp:cNvSpPr/>
      </dsp:nvSpPr>
      <dsp:spPr>
        <a:xfrm>
          <a:off x="4913457" y="1560198"/>
          <a:ext cx="4698232" cy="45050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latin typeface="Arial" panose="020B0604020202020204" pitchFamily="34" charset="0"/>
              <a:cs typeface="Arial" panose="020B0604020202020204" pitchFamily="34" charset="0"/>
            </a:rPr>
            <a:t>Débouché et réalisation d’une Etude sur l’impact du golf sur la santé</a:t>
          </a:r>
        </a:p>
      </dsp:txBody>
      <dsp:txXfrm>
        <a:off x="5601497" y="2219945"/>
        <a:ext cx="3322152" cy="3185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98F7C-55D8-42FC-8104-4A0F7D6EBF37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1BA1-9A1C-4814-9B81-A5C63B5F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02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0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4296-DC52-A370-3998-FE57B512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0B9DCF-AFE6-0691-75A5-C7BD467E7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95720D-FA41-6FA1-D350-C69CAC068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1EFACF-7302-90C4-209A-27B779493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47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87D55-B5A6-4A7C-8AA2-2AB2320855D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62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ACA4A-61D0-1608-D975-D21032C4C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7B4CCE-B665-A4A6-586F-43FF540A2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DA171E-6842-7906-4E71-A78037909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D50234-7146-90EA-5166-01411F596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0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3906" y="402432"/>
            <a:ext cx="11338560" cy="5850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8" name="Rectangle 7"/>
          <p:cNvSpPr/>
          <p:nvPr/>
        </p:nvSpPr>
        <p:spPr>
          <a:xfrm>
            <a:off x="537880" y="402433"/>
            <a:ext cx="365760" cy="583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6313394"/>
            <a:ext cx="10917936" cy="157302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137160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7886700"/>
            <a:ext cx="10917936" cy="93268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85788"/>
            <a:ext cx="11009376" cy="547688"/>
          </a:xfrm>
        </p:spPr>
        <p:txBody>
          <a:bodyPr vert="horz" lIns="91440" tIns="45720" rIns="91440" bIns="45720" rtlCol="0" anchor="ctr"/>
          <a:lstStyle>
            <a:lvl1pPr marL="0" algn="r" defTabSz="1371600" rtl="0" eaLnBrk="1" latinLnBrk="0" hangingPunct="1">
              <a:defRPr sz="33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2413A10-7D06-4D21-8689-2AD7FD452638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7376" y="9534526"/>
            <a:ext cx="9473184" cy="547688"/>
          </a:xfrm>
        </p:spPr>
        <p:txBody>
          <a:bodyPr vert="horz" lIns="91440" tIns="45720" rIns="91440" bIns="45720" rtlCol="0" anchor="ctr"/>
          <a:lstStyle>
            <a:lvl1pPr marL="0" algn="l" defTabSz="1371600" rtl="0" eaLnBrk="1" latinLnBrk="0" hangingPunct="1">
              <a:defRPr sz="165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512988" y="9534526"/>
            <a:ext cx="1371600" cy="547688"/>
          </a:xfrm>
        </p:spPr>
        <p:txBody>
          <a:bodyPr vert="horz" lIns="91440" tIns="45720" rIns="91440" bIns="45720" rtlCol="0" anchor="ctr"/>
          <a:lstStyle>
            <a:lvl1pPr marL="0" algn="r" defTabSz="1371600" rtl="0" eaLnBrk="1" latinLnBrk="0" hangingPunct="1">
              <a:defRPr sz="165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24212" y="402432"/>
            <a:ext cx="3291840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24212" y="9534526"/>
            <a:ext cx="3505200" cy="547688"/>
          </a:xfrm>
        </p:spPr>
        <p:txBody>
          <a:bodyPr/>
          <a:lstStyle/>
          <a:p>
            <a:fld id="{0509493C-31AB-4ECE-A1FD-A83C8C8D9E53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73906" y="402432"/>
            <a:ext cx="11338560" cy="384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9" y="6257925"/>
            <a:ext cx="10915838" cy="1628775"/>
          </a:xfrm>
        </p:spPr>
        <p:txBody>
          <a:bodyPr>
            <a:normAutofit/>
          </a:bodyPr>
          <a:lstStyle>
            <a:lvl1pPr>
              <a:defRPr sz="69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2" y="7886699"/>
            <a:ext cx="10915836" cy="927848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6858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584948"/>
            <a:ext cx="10999694" cy="547688"/>
          </a:xfrm>
        </p:spPr>
        <p:txBody>
          <a:bodyPr/>
          <a:lstStyle>
            <a:lvl1pPr>
              <a:defRPr sz="3300" b="0" baseline="0">
                <a:solidFill>
                  <a:schemeClr val="bg1"/>
                </a:solidFill>
              </a:defRPr>
            </a:lvl1pPr>
          </a:lstStyle>
          <a:p>
            <a:fld id="{44F9AF73-1499-41A8-AEDD-2945986B69AE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7694" y="9534526"/>
            <a:ext cx="9468224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530918" y="9534526"/>
            <a:ext cx="1371600" cy="547688"/>
          </a:xfrm>
        </p:spPr>
        <p:txBody>
          <a:bodyPr vert="horz" lIns="91440" tIns="45720" rIns="91440" bIns="45720" rtlCol="0" anchor="ctr"/>
          <a:lstStyle>
            <a:lvl1pPr marL="0" algn="r" defTabSz="1371600" rtl="0" eaLnBrk="1" latinLnBrk="0" hangingPunct="1">
              <a:defRPr sz="165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00801" y="4316507"/>
            <a:ext cx="11293734" cy="192024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37880" y="402433"/>
            <a:ext cx="365760" cy="583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</p:spTree>
    <p:extLst>
      <p:ext uri="{BB962C8B-B14F-4D97-AF65-F5344CB8AC3E}">
        <p14:creationId xmlns:p14="http://schemas.microsoft.com/office/powerpoint/2010/main" val="11092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750" y="402432"/>
            <a:ext cx="3291840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847" y="1371600"/>
            <a:ext cx="13016754" cy="17145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847" y="3314701"/>
            <a:ext cx="13016754" cy="587454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24212" y="9534526"/>
            <a:ext cx="3505200" cy="547688"/>
          </a:xfrm>
        </p:spPr>
        <p:txBody>
          <a:bodyPr/>
          <a:lstStyle/>
          <a:p>
            <a:fld id="{BE7ECA05-BA32-495A-94AD-D9A30F44150B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6846" y="9534526"/>
            <a:ext cx="9853704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388" y="541525"/>
            <a:ext cx="1013012" cy="547688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9750" y="2965077"/>
            <a:ext cx="3291840" cy="693868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519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517905" y="402432"/>
            <a:ext cx="2198146" cy="952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2" y="5143500"/>
            <a:ext cx="9932892" cy="2097741"/>
          </a:xfrm>
        </p:spPr>
        <p:txBody>
          <a:bodyPr anchor="b" anchorCtr="0"/>
          <a:lstStyle>
            <a:lvl1pPr algn="r">
              <a:defRPr sz="69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2" y="7236621"/>
            <a:ext cx="9932892" cy="19812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25200" y="9534526"/>
            <a:ext cx="3245224" cy="547688"/>
          </a:xfrm>
        </p:spPr>
        <p:txBody>
          <a:bodyPr/>
          <a:lstStyle/>
          <a:p>
            <a:fld id="{397C9F0A-A52C-4502-AD68-81FBEBF2CDA3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624" y="9534526"/>
            <a:ext cx="106231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750" y="7160559"/>
            <a:ext cx="5943600" cy="27668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8" y="5143502"/>
            <a:ext cx="9932892" cy="2097741"/>
          </a:xfrm>
        </p:spPr>
        <p:txBody>
          <a:bodyPr anchor="b" anchorCtr="0"/>
          <a:lstStyle>
            <a:lvl1pPr algn="r">
              <a:defRPr sz="69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708" y="7236621"/>
            <a:ext cx="9932892" cy="19812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424" y="9157448"/>
            <a:ext cx="1013012" cy="547688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9748" y="402432"/>
            <a:ext cx="5943600" cy="665797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9929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371600"/>
            <a:ext cx="14782802" cy="17145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321845"/>
            <a:ext cx="7132320" cy="58674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4880" y="3321845"/>
            <a:ext cx="7132320" cy="58674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117E-2533-4EF7-8640-8E2179033252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1371600"/>
            <a:ext cx="14776704" cy="17145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81198"/>
            <a:ext cx="7132320" cy="95964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3000" b="1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4117"/>
            <a:ext cx="7132320" cy="515512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58782" y="3081198"/>
            <a:ext cx="7132320" cy="959643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3000" b="1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58782" y="4034117"/>
            <a:ext cx="7132320" cy="515512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B68C-D538-4BFF-A936-5C256BD39388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371600"/>
            <a:ext cx="14782802" cy="17145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3321843"/>
            <a:ext cx="14792326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B992-5748-4FBC-B7B3-1E3023642132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914399" y="6337460"/>
            <a:ext cx="14792326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71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371600"/>
            <a:ext cx="14782802" cy="17145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4880" y="3321843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DAD3-4215-4D51-BBAC-8CB1A1A39719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564880" y="6337460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321845"/>
            <a:ext cx="7132320" cy="58674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40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371600"/>
            <a:ext cx="14782802" cy="1714500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4880" y="3321843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A2C4-F4DF-4B13-B900-B274494EF5D8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564880" y="6337460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321843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6337460"/>
            <a:ext cx="7132320" cy="288036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876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97837" y="402432"/>
            <a:ext cx="1436146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F49B-B82F-4617-8669-5F3CBBD486A3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97837" y="402432"/>
            <a:ext cx="1436146" cy="850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602B-F148-4FB4-BCA6-DC340B16DC36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30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7837" y="402432"/>
            <a:ext cx="1436146" cy="850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1492623"/>
            <a:ext cx="7132320" cy="1553136"/>
          </a:xfrm>
        </p:spPr>
        <p:txBody>
          <a:bodyPr anchor="b"/>
          <a:lstStyle>
            <a:lvl1pPr algn="l">
              <a:defRPr sz="42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104" y="1485900"/>
            <a:ext cx="7132320" cy="77033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3086100"/>
            <a:ext cx="7132320" cy="548640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E2B6-24D7-4287-AD45-C48E46AB5BA5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68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93622" y="402432"/>
            <a:ext cx="8229600" cy="850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1492623"/>
            <a:ext cx="7132320" cy="1553136"/>
          </a:xfrm>
        </p:spPr>
        <p:txBody>
          <a:bodyPr anchor="b"/>
          <a:lstStyle>
            <a:lvl1pPr algn="l">
              <a:defRPr sz="42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3086100"/>
            <a:ext cx="7132320" cy="5486402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2730" y="9186022"/>
            <a:ext cx="3505200" cy="547688"/>
          </a:xfrm>
        </p:spPr>
        <p:txBody>
          <a:bodyPr/>
          <a:lstStyle>
            <a:lvl1pPr algn="l">
              <a:defRPr/>
            </a:lvl1pPr>
          </a:lstStyle>
          <a:p>
            <a:fld id="{FEA2F8F0-73EE-4B2D-AAD3-6DDE12294AE7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9624" y="9534526"/>
            <a:ext cx="77275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520516" y="1485900"/>
            <a:ext cx="8193024" cy="84177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7493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33551" y="402432"/>
            <a:ext cx="3278914" cy="545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6400800"/>
            <a:ext cx="12954000" cy="850107"/>
          </a:xfrm>
        </p:spPr>
        <p:txBody>
          <a:bodyPr anchor="b"/>
          <a:lstStyle>
            <a:lvl1pPr algn="l">
              <a:defRPr sz="42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48" y="402432"/>
            <a:ext cx="13716000" cy="545896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76" y="7261412"/>
            <a:ext cx="12950824" cy="195640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128F-33DF-4BFF-8C50-B19C226DC37A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70943" y="402432"/>
            <a:ext cx="1441522" cy="5458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6" y="6400800"/>
            <a:ext cx="12954000" cy="850107"/>
          </a:xfrm>
        </p:spPr>
        <p:txBody>
          <a:bodyPr anchor="b"/>
          <a:lstStyle>
            <a:lvl1pPr algn="l">
              <a:defRPr sz="42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48" y="402432"/>
            <a:ext cx="6013452" cy="545896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76" y="7261412"/>
            <a:ext cx="12950824" cy="195640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7C65-899C-4D93-BECA-48E6421FF6EE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705600" y="402432"/>
            <a:ext cx="9403976" cy="266349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705600" y="3197903"/>
            <a:ext cx="4608576" cy="266349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11501000" y="3197903"/>
            <a:ext cx="4608576" cy="266349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8732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24212" y="402432"/>
            <a:ext cx="3291840" cy="2468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259-66AB-4C49-A979-1C190C5A6638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297837" y="402432"/>
            <a:ext cx="1436146" cy="850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7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87599" y="1553136"/>
            <a:ext cx="2644590" cy="7636109"/>
          </a:xfrm>
        </p:spPr>
        <p:txBody>
          <a:bodyPr vert="eaVert" anchor="t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53136"/>
            <a:ext cx="12039600" cy="766468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DACB-E620-4D54-857E-4BAC8AA839E5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99" y="1371600"/>
            <a:ext cx="13016754" cy="171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3314701"/>
            <a:ext cx="13016754" cy="587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7318" y="9534526"/>
            <a:ext cx="3505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5B03EEC-D915-43BF-BD81-1D9F14D15029}" type="datetime1">
              <a:rPr lang="en-US" smtClean="0"/>
              <a:pPr/>
              <a:t>9/26/24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9534526"/>
            <a:ext cx="12014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2988" y="541525"/>
            <a:ext cx="101301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13716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spcBef>
          <a:spcPts val="2700"/>
        </a:spcBef>
        <a:buClr>
          <a:schemeClr val="accent1"/>
        </a:buClr>
        <a:buSzPct val="100000"/>
        <a:buFont typeface="Wingdings 2" pitchFamily="18" charset="2"/>
        <a:buChar char="¡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spcBef>
          <a:spcPts val="9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spcBef>
          <a:spcPts val="900"/>
        </a:spcBef>
        <a:buClr>
          <a:schemeClr val="accent1"/>
        </a:buClr>
        <a:buSzPct val="100000"/>
        <a:buFont typeface="Wingdings 2" pitchFamily="18" charset="2"/>
        <a:buChar char="¡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spcBef>
          <a:spcPts val="9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spcBef>
          <a:spcPts val="900"/>
        </a:spcBef>
        <a:buClr>
          <a:schemeClr val="accent1"/>
        </a:buClr>
        <a:buSzPct val="100000"/>
        <a:buFont typeface="Wingdings 2" pitchFamily="18" charset="2"/>
        <a:buChar char="¡"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066925" indent="-342900" algn="l" defTabSz="13716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27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405063" indent="-342900" algn="l" defTabSz="13716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27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5582" indent="-342900" algn="l" defTabSz="13716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27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342900" algn="l" defTabSz="13716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27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831529" y="591064"/>
            <a:ext cx="3657600" cy="2276475"/>
            <a:chOff x="0" y="0"/>
            <a:chExt cx="4876800" cy="3035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38533" y="8222056"/>
            <a:ext cx="3441087" cy="1433112"/>
            <a:chOff x="0" y="0"/>
            <a:chExt cx="4588116" cy="1910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5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09326F5-20A7-1A81-B93F-D7FD0E17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394" y="5329354"/>
            <a:ext cx="102698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Mathias 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Willam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Kinésithérapeute, Nîmes</a:t>
            </a:r>
            <a:endParaRPr kumimoji="0" lang="fr-FR" altLang="fr-FR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FF3CBB-DB55-7640-E460-DE8FDABE5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81500"/>
            <a:ext cx="9441310" cy="9441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6D01-AE54-577D-E378-29378FA1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7FC957-5861-3BEA-A696-E4F35C73996E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E977CCB-1E88-C352-A002-44252A8A315B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1721B7C-FF14-BE95-934D-821094CB975B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64F68DD-9549-F238-10C0-5FA7D0F489E8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3CF6BE-B4C1-CE76-B924-646905ADC942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FE50C8B-AAC7-A7A3-0540-2E623FECC947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92F51B-0E18-6D69-6956-E050E26BE6A4}"/>
              </a:ext>
            </a:extLst>
          </p:cNvPr>
          <p:cNvSpPr txBox="1"/>
          <p:nvPr/>
        </p:nvSpPr>
        <p:spPr>
          <a:xfrm>
            <a:off x="4754504" y="2834083"/>
            <a:ext cx="12504796" cy="74174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L’obésité ou les obésités ?</a:t>
            </a: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surpoids est défini par un IMC compris entre 25,0 et 29,9 kg/m². </a:t>
            </a:r>
          </a:p>
          <a:p>
            <a:r>
              <a:rPr lang="fr-FR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l'obésité est définie par un IMC égal ou supérieur à 30,0 kg/m².</a:t>
            </a:r>
          </a:p>
          <a:p>
            <a:r>
              <a:rPr lang="fr-FR" sz="28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L'obésité est considérée comme une maladie chronique de la nutrition*</a:t>
            </a:r>
          </a:p>
          <a:p>
            <a:endParaRPr lang="fr-FR" sz="28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i="0" dirty="0">
                <a:solidFill>
                  <a:srgbClr val="07275C"/>
                </a:solidFill>
                <a:effectLst/>
                <a:latin typeface="Arial" panose="020B0604020202020204" pitchFamily="34" charset="0"/>
              </a:rPr>
              <a:t>Surpoids et obésité : un adulte sur deux concerné en France*</a:t>
            </a:r>
          </a:p>
          <a:p>
            <a:pPr algn="ctr"/>
            <a:endParaRPr lang="fr-FR" sz="2800" b="1" dirty="0">
              <a:solidFill>
                <a:srgbClr val="07275C"/>
              </a:solidFill>
              <a:latin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7275C"/>
                </a:solidFill>
                <a:latin typeface="Arial" panose="020B0604020202020204" pitchFamily="34" charset="0"/>
              </a:rPr>
              <a:t>C’est un </a:t>
            </a:r>
            <a:r>
              <a:rPr lang="fr-FR" sz="2800" b="1" i="0" dirty="0">
                <a:solidFill>
                  <a:srgbClr val="07275C"/>
                </a:solidFill>
                <a:effectLst/>
                <a:latin typeface="Arial" panose="020B0604020202020204" pitchFamily="34" charset="0"/>
              </a:rPr>
              <a:t>déséquilibre entre apports et dépenses d’énergie mais aussi </a:t>
            </a:r>
          </a:p>
          <a:p>
            <a:r>
              <a:rPr lang="fr-FR" sz="2800" b="1" i="0" dirty="0">
                <a:solidFill>
                  <a:srgbClr val="07275C"/>
                </a:solidFill>
                <a:effectLst/>
                <a:latin typeface="Arial" panose="020B0604020202020204" pitchFamily="34" charset="0"/>
              </a:rPr>
              <a:t>Contexte génétique, périodes critiques de la vie ou maladies favorisant la prise de poids</a:t>
            </a:r>
          </a:p>
          <a:p>
            <a:r>
              <a:rPr lang="fr-FR" sz="2800" b="1" dirty="0">
                <a:solidFill>
                  <a:srgbClr val="07275C"/>
                </a:solidFill>
                <a:latin typeface="Arial" panose="020B0604020202020204" pitchFamily="34" charset="0"/>
              </a:rPr>
              <a:t>Mais surtout des f</a:t>
            </a:r>
            <a:r>
              <a:rPr lang="fr-FR" sz="2800" b="1" i="0" dirty="0">
                <a:solidFill>
                  <a:srgbClr val="07275C"/>
                </a:solidFill>
                <a:effectLst/>
                <a:latin typeface="Arial" panose="020B0604020202020204" pitchFamily="34" charset="0"/>
              </a:rPr>
              <a:t>acteurs psychologiques et rythme de vie en cause dans le surpoids</a:t>
            </a:r>
          </a:p>
          <a:p>
            <a:endParaRPr lang="fr-FR" sz="2800" b="1" i="0" dirty="0">
              <a:solidFill>
                <a:srgbClr val="07275C"/>
              </a:solidFill>
              <a:effectLst/>
              <a:latin typeface="Arial" panose="020B0604020202020204" pitchFamily="34" charset="0"/>
            </a:endParaRPr>
          </a:p>
          <a:p>
            <a:r>
              <a:rPr lang="fr-FR" sz="1400" i="1" dirty="0">
                <a:solidFill>
                  <a:srgbClr val="07275C"/>
                </a:solidFill>
                <a:effectLst/>
                <a:latin typeface="Arial" panose="020B0604020202020204" pitchFamily="34" charset="0"/>
              </a:rPr>
              <a:t>*Données Ameli </a:t>
            </a:r>
          </a:p>
          <a:p>
            <a:endParaRPr lang="fr-FR" sz="28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ADCAA1-F38B-3C68-59A0-913540909637}"/>
              </a:ext>
            </a:extLst>
          </p:cNvPr>
          <p:cNvSpPr txBox="1"/>
          <p:nvPr/>
        </p:nvSpPr>
        <p:spPr>
          <a:xfrm>
            <a:off x="4996871" y="9497080"/>
            <a:ext cx="829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prévention c’est plus simple que de soigner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B882B4-AA5C-920E-A58C-2B00A024F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86" y="419100"/>
            <a:ext cx="3098110" cy="30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D2E6C-45AB-7CA4-8949-47C88D26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969F5A-D5BB-FA39-DC4E-BF9F67BC9C0A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E87FB2E-0667-0ECB-46D6-C3672B63C6AA}"/>
              </a:ext>
            </a:extLst>
          </p:cNvPr>
          <p:cNvGrpSpPr>
            <a:grpSpLocks noChangeAspect="1"/>
          </p:cNvGrpSpPr>
          <p:nvPr/>
        </p:nvGrpSpPr>
        <p:grpSpPr>
          <a:xfrm>
            <a:off x="13831529" y="591064"/>
            <a:ext cx="3657600" cy="2276475"/>
            <a:chOff x="0" y="0"/>
            <a:chExt cx="4876800" cy="30353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1DDCF52-6FDC-0DEC-2CD8-57E566305B27}"/>
                </a:ext>
              </a:extLst>
            </p:cNvPr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A94DDFB-F1AE-0B79-9240-179B0ED32941}"/>
              </a:ext>
            </a:extLst>
          </p:cNvPr>
          <p:cNvGrpSpPr>
            <a:grpSpLocks noChangeAspect="1"/>
          </p:cNvGrpSpPr>
          <p:nvPr/>
        </p:nvGrpSpPr>
        <p:grpSpPr>
          <a:xfrm>
            <a:off x="13938533" y="8572396"/>
            <a:ext cx="3441087" cy="1433112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DF2172B-0731-CADB-B124-1EB08070C31C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B20194F-4E46-7D87-47E4-F4EFD7B99744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490C76-208E-C0A0-EFCE-F43B547B32E7}"/>
              </a:ext>
            </a:extLst>
          </p:cNvPr>
          <p:cNvSpPr txBox="1"/>
          <p:nvPr/>
        </p:nvSpPr>
        <p:spPr>
          <a:xfrm>
            <a:off x="2819400" y="4812026"/>
            <a:ext cx="14134953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quand on est un professionnel de santé ?</a:t>
            </a: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4E592C-4ED0-9D66-0F84-29664CC453D3}"/>
              </a:ext>
            </a:extLst>
          </p:cNvPr>
          <p:cNvSpPr txBox="1"/>
          <p:nvPr/>
        </p:nvSpPr>
        <p:spPr>
          <a:xfrm>
            <a:off x="4996871" y="9497080"/>
            <a:ext cx="829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prévention c’est plus simple que de soigner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ABD984-922C-EF5B-E468-9D18246B3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86" y="419100"/>
            <a:ext cx="3098110" cy="30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62045" y="6382655"/>
            <a:ext cx="8188452" cy="16138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2700" dirty="0">
                <a:latin typeface="Arial"/>
                <a:cs typeface="Arial"/>
              </a:rPr>
              <a:t>Une étude de 3 mois sur l'intérêt de la pratique du golf dans la lutte contre l'obésité!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50351" y="2245935"/>
            <a:ext cx="7017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fr-FR" sz="6000" b="1" dirty="0">
                <a:solidFill>
                  <a:prstClr val="white"/>
                </a:solidFill>
                <a:latin typeface="Arial"/>
                <a:cs typeface="Arial"/>
              </a:rPr>
              <a:t>Vaincre l’obésité par le swing !</a:t>
            </a:r>
          </a:p>
        </p:txBody>
      </p:sp>
      <p:pic>
        <p:nvPicPr>
          <p:cNvPr id="5" name="Image 4" descr="Capture d’écran 2013-05-22 à 12.58.3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63" y="6323009"/>
            <a:ext cx="2263665" cy="1104560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45" y="8112032"/>
            <a:ext cx="1395002" cy="1488002"/>
          </a:xfrm>
          <a:prstGeom prst="rect">
            <a:avLst/>
          </a:prstGeom>
        </p:spPr>
      </p:pic>
      <p:pic>
        <p:nvPicPr>
          <p:cNvPr id="7" name="Image 6" descr="Capture d’écran 2014-10-29 à 14.22.5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25" y="2446473"/>
            <a:ext cx="1490510" cy="1284504"/>
          </a:xfrm>
          <a:prstGeom prst="rect">
            <a:avLst/>
          </a:prstGeom>
        </p:spPr>
      </p:pic>
      <p:pic>
        <p:nvPicPr>
          <p:cNvPr id="8" name="Image 7" descr="Capture d’écran 2014-10-29 à 14.24.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25" y="4481768"/>
            <a:ext cx="1490510" cy="1458248"/>
          </a:xfrm>
          <a:prstGeom prst="rect">
            <a:avLst/>
          </a:prstGeom>
        </p:spPr>
      </p:pic>
      <p:pic>
        <p:nvPicPr>
          <p:cNvPr id="9" name="Image 8" descr="Capture d’écran 2014-10-29 à 14.25.0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94" y="918242"/>
            <a:ext cx="1739273" cy="861510"/>
          </a:xfrm>
          <a:prstGeom prst="rect">
            <a:avLst/>
          </a:prstGeom>
        </p:spPr>
      </p:pic>
      <p:pic>
        <p:nvPicPr>
          <p:cNvPr id="11" name="Image 10" descr="Capture d’écran 2014-10-29 à 14.37.5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58" y="7886420"/>
            <a:ext cx="4267287" cy="775713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>
                <a:solidFill>
                  <a:srgbClr val="676A55">
                    <a:lumMod val="60000"/>
                    <a:lumOff val="40000"/>
                  </a:srgbClr>
                </a:solidFill>
                <a:latin typeface="Century Gothic"/>
              </a:rPr>
              <a:pPr/>
              <a:t>4</a:t>
            </a:fld>
            <a:endParaRPr lang="en-US" dirty="0">
              <a:solidFill>
                <a:srgbClr val="676A55">
                  <a:lumMod val="60000"/>
                  <a:lumOff val="4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059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1246" y="753506"/>
            <a:ext cx="9715500" cy="850107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Principal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3304214" y="2263141"/>
          <a:ext cx="10082532" cy="762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5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1836E-3870-35C0-74CC-5367CAD2E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14A002-6A1C-B3FF-52CC-994070151F7C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3588117-9901-EC91-A859-F612F928A955}"/>
              </a:ext>
            </a:extLst>
          </p:cNvPr>
          <p:cNvGrpSpPr>
            <a:grpSpLocks noChangeAspect="1"/>
          </p:cNvGrpSpPr>
          <p:nvPr/>
        </p:nvGrpSpPr>
        <p:grpSpPr>
          <a:xfrm>
            <a:off x="13831529" y="591064"/>
            <a:ext cx="3657600" cy="2276475"/>
            <a:chOff x="0" y="0"/>
            <a:chExt cx="4876800" cy="30353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F48DAE0-1AAA-849A-9888-455DF9091287}"/>
                </a:ext>
              </a:extLst>
            </p:cNvPr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C014F239-4D78-1434-E735-C1ABB4448652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B0BD76-420B-F7C8-FB1E-DFA3B494915F}"/>
              </a:ext>
            </a:extLst>
          </p:cNvPr>
          <p:cNvSpPr txBox="1"/>
          <p:nvPr/>
        </p:nvSpPr>
        <p:spPr>
          <a:xfrm>
            <a:off x="5905471" y="95964"/>
            <a:ext cx="9867753" cy="111107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présenté à la SOFCOT</a:t>
            </a:r>
          </a:p>
          <a:p>
            <a:pPr algn="ctr"/>
            <a:endParaRPr lang="fr-FR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L’étude en chiffres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patients âgés de 36 à 73 ans 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1h30 de golf/semaine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moyenne 35,8</a:t>
            </a:r>
          </a:p>
          <a:p>
            <a:pPr algn="ctr"/>
            <a:endParaRPr lang="fr-F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patients ont suivi le programme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patients ont perdu du poids</a:t>
            </a:r>
          </a:p>
          <a:p>
            <a:r>
              <a:rPr lang="fr-FR" sz="28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meilleure mobilisation/sollicitation des muscles profonds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patients : bénéfice de l’effet de groupe, ressenti positif de l’expérience, pour 10 d’entre eux envie de poursuivre l’activité</a:t>
            </a:r>
          </a:p>
          <a:p>
            <a:endParaRPr lang="fr-FR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résultats méritent d’être confortés par des travaux à grande échelle, toutefois la pratique du golf peut être retenue comme une activité ressource intéressante dans la prise en charge thérapeutique des patients obèses</a:t>
            </a: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BE4CE0-34CB-F1F5-70EC-4F1C8C25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266" y="528310"/>
            <a:ext cx="6569066" cy="92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809884" y="631813"/>
            <a:ext cx="3657600" cy="2276475"/>
            <a:chOff x="0" y="0"/>
            <a:chExt cx="4876800" cy="3035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38533" y="8222056"/>
            <a:ext cx="3441087" cy="1433112"/>
            <a:chOff x="0" y="0"/>
            <a:chExt cx="4588116" cy="1910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5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F62D8B-E95C-2777-7099-FEF2B9890C37}"/>
              </a:ext>
            </a:extLst>
          </p:cNvPr>
          <p:cNvSpPr txBox="1"/>
          <p:nvPr/>
        </p:nvSpPr>
        <p:spPr>
          <a:xfrm>
            <a:off x="2836164" y="845947"/>
            <a:ext cx="103631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VACCINATION MATERNELLE : </a:t>
            </a:r>
          </a:p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ENJEU DE SANTE PUBLIQUE</a:t>
            </a:r>
          </a:p>
          <a:p>
            <a:pPr algn="ctr"/>
            <a:endParaRPr lang="fr-FR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E08604-B984-202C-3C3F-9964166A876E}"/>
              </a:ext>
            </a:extLst>
          </p:cNvPr>
          <p:cNvSpPr txBox="1"/>
          <p:nvPr/>
        </p:nvSpPr>
        <p:spPr>
          <a:xfrm>
            <a:off x="2836164" y="3371065"/>
            <a:ext cx="14842236" cy="3508653"/>
          </a:xfrm>
          <a:prstGeom prst="rect">
            <a:avLst/>
          </a:prstGeom>
          <a:noFill/>
          <a:ln>
            <a:solidFill>
              <a:srgbClr val="ECFCF2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8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br>
              <a:rPr lang="fr-FR" sz="5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50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za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318</Words>
  <Application>Microsoft Macintosh PowerPoint</Application>
  <PresentationFormat>Personnalisé</PresentationFormat>
  <Paragraphs>58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Calibri</vt:lpstr>
      <vt:lpstr>CS Gordon Sans</vt:lpstr>
      <vt:lpstr>Wingdings 2</vt:lpstr>
      <vt:lpstr>Arial</vt:lpstr>
      <vt:lpstr>Century Gothic</vt:lpstr>
      <vt:lpstr>Office Theme</vt:lpstr>
      <vt:lpstr>Plaza</vt:lpstr>
      <vt:lpstr>Présentation PowerPoint</vt:lpstr>
      <vt:lpstr>Présentation PowerPoint</vt:lpstr>
      <vt:lpstr>Présentation PowerPoint</vt:lpstr>
      <vt:lpstr> </vt:lpstr>
      <vt:lpstr>L’Objectif Principal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ppt.pdf</dc:title>
  <cp:lastModifiedBy>Pierre Quesne</cp:lastModifiedBy>
  <cp:revision>9</cp:revision>
  <dcterms:created xsi:type="dcterms:W3CDTF">2006-08-16T00:00:00Z</dcterms:created>
  <dcterms:modified xsi:type="dcterms:W3CDTF">2024-09-26T18:21:35Z</dcterms:modified>
  <dc:identifier>DAFUjzy06gs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2024-09-23T14:39:38Z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99c617ab-4a88-4325-a1c3-94b043774c37</vt:lpwstr>
  </property>
  <property fmtid="{D5CDD505-2E9C-101B-9397-08002B2CF9AE}" pid="8" name="MSIP_Label_68f72598-90ab-4748-9618-88402b5e95d2_ContentBits">
    <vt:lpwstr>0</vt:lpwstr>
  </property>
</Properties>
</file>