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7" r:id="rId3"/>
    <p:sldId id="279" r:id="rId4"/>
    <p:sldId id="291" r:id="rId5"/>
    <p:sldId id="292" r:id="rId6"/>
    <p:sldId id="293" r:id="rId7"/>
    <p:sldId id="294" r:id="rId8"/>
    <p:sldId id="295" r:id="rId9"/>
    <p:sldId id="297" r:id="rId10"/>
    <p:sldId id="1158" r:id="rId11"/>
    <p:sldId id="1159" r:id="rId12"/>
    <p:sldId id="1160" r:id="rId13"/>
    <p:sldId id="1164" r:id="rId14"/>
    <p:sldId id="1165" r:id="rId15"/>
    <p:sldId id="1172" r:id="rId16"/>
    <p:sldId id="980" r:id="rId17"/>
    <p:sldId id="951" r:id="rId18"/>
    <p:sldId id="952" r:id="rId19"/>
    <p:sldId id="953" r:id="rId20"/>
    <p:sldId id="954" r:id="rId21"/>
    <p:sldId id="974" r:id="rId22"/>
    <p:sldId id="975" r:id="rId23"/>
    <p:sldId id="976" r:id="rId24"/>
    <p:sldId id="977" r:id="rId25"/>
    <p:sldId id="978" r:id="rId26"/>
    <p:sldId id="979" r:id="rId27"/>
    <p:sldId id="1026" r:id="rId28"/>
    <p:sldId id="278" r:id="rId29"/>
  </p:sldIdLst>
  <p:sldSz cx="18288000" cy="10287000"/>
  <p:notesSz cx="6858000" cy="9144000"/>
  <p:embeddedFontLst>
    <p:embeddedFont>
      <p:font typeface="Agency FB" panose="020B0503020202020204" pitchFamily="34" charset="77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S Gordon Sans" pitchFamily="2" charset="0"/>
      <p:regular r:id="rId37"/>
    </p:embeddedFont>
    <p:embeddedFont>
      <p:font typeface="Montserrat" pitchFamily="2" charset="77"/>
      <p:regular r:id="rId38"/>
      <p:bold r:id="rId39"/>
      <p:italic r:id="rId40"/>
      <p:boldItalic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7AAA88"/>
    <a:srgbClr val="00CC5C"/>
    <a:srgbClr val="ECFCF2"/>
    <a:srgbClr val="97B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85496" autoAdjust="0"/>
  </p:normalViewPr>
  <p:slideViewPr>
    <p:cSldViewPr>
      <p:cViewPr varScale="1">
        <p:scale>
          <a:sx n="64" d="100"/>
          <a:sy n="64" d="100"/>
        </p:scale>
        <p:origin x="116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98F7C-55D8-42FC-8104-4A0F7D6EBF37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81BA1-9A1C-4814-9B81-A5C63B5F22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02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81BA1-9A1C-4814-9B81-A5C63B5F22E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304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4CDCD-D870-0DDE-75DD-E6EEAA6D6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8E429EE-318A-4E85-F9CD-E043A1CD9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08CB5B6-F31C-E07F-90AF-E8FD7E486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757663-5FDB-7231-F302-F854BC940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81BA1-9A1C-4814-9B81-A5C63B5F22E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121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>
            <a:extLst>
              <a:ext uri="{FF2B5EF4-FFF2-40B4-BE49-F238E27FC236}">
                <a16:creationId xmlns:a16="http://schemas.microsoft.com/office/drawing/2014/main" id="{6F968449-7933-50F2-696B-FE493DC541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ce réservé des commentaires 2">
            <a:extLst>
              <a:ext uri="{FF2B5EF4-FFF2-40B4-BE49-F238E27FC236}">
                <a16:creationId xmlns:a16="http://schemas.microsoft.com/office/drawing/2014/main" id="{66863959-77C9-7D70-36A4-67969DF52F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40964" name="Espace réservé du numéro de diapositive 3">
            <a:extLst>
              <a:ext uri="{FF2B5EF4-FFF2-40B4-BE49-F238E27FC236}">
                <a16:creationId xmlns:a16="http://schemas.microsoft.com/office/drawing/2014/main" id="{EF69E604-5E6A-FE42-0EA2-8B179E701B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08B1163-334C-3545-89A2-553DA96F24B7}" type="slidenum">
              <a:rPr lang="fr-FR" altLang="fr-FR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fr-FR" altLang="fr-FR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456C0-E584-8FDC-8DEF-FDB1F20A0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4812A5E-5E7F-6CC3-E09A-502B0F1DF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E1791AD-C808-F910-F97A-37E3586E1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A60FD1-B291-ABA9-121D-EEC5CBAE4E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81BA1-9A1C-4814-9B81-A5C63B5F22E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473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id="{8787C51A-E6AC-1AEE-8106-E34EAF1106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0DE46020-AECC-1D5E-30D0-83D00D1AF8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54DFC-4269-8139-BDDD-B79EB8B00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A311E5B-0661-D9CE-959F-3F7F35E034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3A581A1-84BC-C3FA-D748-BE5E0C4912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FCBB50-5309-CB13-4CE1-9E9ED0523B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81BA1-9A1C-4814-9B81-A5C63B5F22E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708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17203-AA2C-9552-BC22-00799BA3A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E98CE75-4D90-1966-26FA-B7941DAF2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0D89FC3-D74B-C196-269A-9C367C95C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80BA46-DE0E-74DB-F0F9-808F501796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81BA1-9A1C-4814-9B81-A5C63B5F22E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324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3D01B-D0F6-0A83-459E-6ED7E105E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4A208C4-A2A9-DC9C-DFB3-EC5C6F429B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4C0CAC8-5D89-1EC9-932E-28D6206A3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0415ED-3E3A-056A-25AB-6AAC2DF1B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81BA1-9A1C-4814-9B81-A5C63B5F22E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71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EA567-1ED7-AFCE-3E65-16C5BD856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EF32686-24F7-267A-EEEA-DC2E5CFE86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2D41335-EDF6-2B48-C145-F02FC4E0F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247D7E-BA7D-1B5A-0A86-62FE13B08C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81BA1-9A1C-4814-9B81-A5C63B5F22E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71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BD850-D213-D2DF-EDD9-A859DCB07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D8F9EA1-6C83-F666-4390-95E2331BD1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504216D-0900-359C-A0CC-158F13FA7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8186BF-78B5-9623-09ED-01CC348809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81BA1-9A1C-4814-9B81-A5C63B5F22E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296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6719D-0E97-6026-DC2F-6A649BD0C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CB3AD73-8BEA-5027-C2B3-3A7A4069E0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03D0864-EA0C-36D1-E3B6-3DAE1D37E9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7E928E-6CB6-CBA9-020C-DCB886D51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81BA1-9A1C-4814-9B81-A5C63B5F22E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457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9BDA4-7236-CE71-C9DE-95AF944D9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54B1C4B-FAB7-972C-13EE-6BB899FFFA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D2E09C7-0D98-8E96-23C4-D18EE5D61E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D8593A-08FC-82AD-F0AF-14EDEECFA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81BA1-9A1C-4814-9B81-A5C63B5F22E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258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90D06-90AF-CC36-2581-51DBB1B8B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603DADA-986C-51AF-8991-780FB9B23D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BB8DE20-8E80-595B-C773-B5641C6E9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E4F993-FF57-C863-2DA2-F416C5117C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81BA1-9A1C-4814-9B81-A5C63B5F22E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84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685800" indent="0" algn="ctr">
              <a:buNone/>
              <a:defRPr/>
            </a:lvl2pPr>
            <a:lvl3pPr marL="1371600" indent="0" algn="ctr">
              <a:buNone/>
              <a:defRPr/>
            </a:lvl3pPr>
            <a:lvl4pPr marL="2057400" indent="0" algn="ctr">
              <a:buNone/>
              <a:defRPr/>
            </a:lvl4pPr>
            <a:lvl5pPr marL="2743200" indent="0" algn="ctr">
              <a:buNone/>
              <a:defRPr/>
            </a:lvl5pPr>
            <a:lvl6pPr marL="3429000" indent="0" algn="ctr">
              <a:buNone/>
              <a:defRPr/>
            </a:lvl6pPr>
            <a:lvl7pPr marL="4114800" indent="0" algn="ctr">
              <a:buNone/>
              <a:defRPr/>
            </a:lvl7pPr>
            <a:lvl8pPr marL="4800600" indent="0" algn="ctr">
              <a:buNone/>
              <a:defRPr/>
            </a:lvl8pPr>
            <a:lvl9pPr marL="54864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40B481-D1A8-6CE5-BAF7-6FBDD71EE0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1CFF3E-60AD-79A0-629F-7197B7B0E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90EE17-05C0-E99D-5E14-34AF5FAC60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8C465-AEBF-4D4A-9D9B-BD35F9BD0A7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88641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40171B-1A6D-3251-A30C-EC88B2CD02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8A33C4-E5A2-F2D1-42CF-74A0BBEE9B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D03A53-3759-71E3-82FC-BFEFCD6FAF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19904-D78B-9F42-A184-385C728AB77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4188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/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8BEE43-A9B7-4E5B-8A86-6B4FC614B4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6DADD9-8D46-F584-F1D2-433A0DDE7D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04D2DC-4307-F1FD-F5FE-9BB5110C2C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87113-1C5F-584A-B60D-68DF65B4384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63913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71600" y="2971800"/>
            <a:ext cx="7620000" cy="617220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296400" y="2971800"/>
            <a:ext cx="7620000" cy="617220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F774F5-BBA7-F8E4-95A2-34F0441206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8F0FD4-0988-B183-C793-D2A465D4B2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D62740-B05A-DB86-304C-882DA8D578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5D7E9-1D09-5948-83EA-D8EB9196F29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73170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9290051" y="3262312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5885B3C-529D-036D-FD49-851FEC781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7243957-2E22-5F0F-0FF7-CE5A035CE6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49F663A-F342-3942-16E1-A9427B02BF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90D7D-FFF1-6142-8C83-B3599FD5DC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06716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1AE2E0-B560-C6A6-C9E9-57EC66BD9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6A5C0F-F90F-C86E-408D-63A0D5AA02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136CC5-30CA-A9D0-4362-1C3126944E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81C13-A025-614A-A304-EA156E2A14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0258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17D29DD-0499-B64C-E227-DD6EA08BC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CA22592-B375-4EC4-5175-A8F19413B1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F6A2A3E-9FFF-126D-AF7F-03ED598914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8754D-91C0-3940-9B9F-0DAD0B2BDE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31463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B6D08F-BC2B-994E-39D9-976460DCD6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00F15D-7822-A2BD-3BA6-8542979D7A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46AFF8-754B-6D53-93AC-7DC5827E07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B970D-4D75-6D40-A5F2-4E4F3E30D2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795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05D850-2A98-9EBC-95E9-F632C8AD98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7E6CB1-7030-FB3C-D7C6-7AF98E0D43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920BA3-48E6-86AA-E7F8-CA41E5F6D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5013A-F5B8-C84F-A08C-1106E9C7485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83454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A656CE-8152-7BBC-0F53-57C8D7C89C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E645FC-DD5B-BC7B-E679-7E844769D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26B575-77E8-1BBB-27E4-E5511270B5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F6822-CF45-FE41-B21D-FC210E140F6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6854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3030200" y="914400"/>
            <a:ext cx="3886200" cy="82296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71600" y="914400"/>
            <a:ext cx="11353800" cy="82296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39B2B4-D43A-7915-AA90-54E59E56BA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851EBE-8CCD-85ED-7335-F4C6626F82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7AB39E-C644-233D-1970-7AEEAF950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5D8D0-D4C9-B440-A346-7765A38CC48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24128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71600" y="914400"/>
            <a:ext cx="15544800" cy="82296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834368-D99A-36BF-B60C-0A266A64DA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3BE2C9-3D6E-CD47-9C27-3775BC09CE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8C7E1C-635D-46AF-B57B-92FFC7759F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19BF3-36D8-114F-B0B7-F7C2CD16DD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9395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15544800" cy="1714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371600" y="2971800"/>
            <a:ext cx="15544800" cy="61722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28681A-73F4-BCC8-2F6C-178CAD4F14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B5BBD1-60B4-B7E0-782B-575317F19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A558C4-D30F-C587-83F4-1EBB0D0287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7CF3E-A27B-844D-821E-69D74312E56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5885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60643"/>
            </a:gs>
            <a:gs pos="50000">
              <a:srgbClr val="2F0E90"/>
            </a:gs>
            <a:gs pos="100000">
              <a:srgbClr val="16064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BB0256B-5730-2971-0AE7-A4E26FC2F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914400"/>
            <a:ext cx="15544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9A18855-5601-14DF-D447-B124883B46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971800"/>
            <a:ext cx="15544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CC380A-74AF-5966-23A5-43F7E03F3B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9372600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D1FF40-EB72-8D00-29D8-1E1E3A3576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72600"/>
            <a:ext cx="579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21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C6712A-082E-A374-1C51-F6470F63AD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72600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1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125808F9-725A-C84D-B297-FFC434AD291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365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Times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Times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Times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Times" pitchFamily="-109" charset="0"/>
          <a:ea typeface="ＭＳ Ｐゴシック" pitchFamily="-109" charset="-128"/>
          <a:cs typeface="ＭＳ Ｐゴシック" pitchFamily="-109" charset="-128"/>
        </a:defRPr>
      </a:lvl5pPr>
      <a:lvl6pPr marL="6858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Times" pitchFamily="-109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Times" pitchFamily="-109" charset="0"/>
        </a:defRPr>
      </a:lvl7pPr>
      <a:lvl8pPr marL="20574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Times" pitchFamily="-109" charset="0"/>
        </a:defRPr>
      </a:lvl8pPr>
      <a:lvl9pPr marL="27432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Times" pitchFamily="-109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1114425" indent="-428625" algn="l" rtl="0" eaLnBrk="0" fontAlgn="base" hangingPunct="0">
        <a:spcBef>
          <a:spcPct val="20000"/>
        </a:spcBef>
        <a:spcAft>
          <a:spcPct val="0"/>
        </a:spcAft>
        <a:buChar char="–"/>
        <a:defRPr sz="4200">
          <a:solidFill>
            <a:schemeClr val="tx1"/>
          </a:solidFill>
          <a:latin typeface="+mn-lt"/>
          <a:ea typeface="ＭＳ Ｐゴシック" pitchFamily="-109" charset="-128"/>
        </a:defRPr>
      </a:lvl2pPr>
      <a:lvl3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pitchFamily="-109" charset="-128"/>
        </a:defRPr>
      </a:lvl3pPr>
      <a:lvl4pPr marL="2400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ＭＳ Ｐゴシック" pitchFamily="-109" charset="-128"/>
        </a:defRPr>
      </a:lvl4pPr>
      <a:lvl5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ea typeface="ＭＳ Ｐゴシック" pitchFamily="-109" charset="-128"/>
        </a:defRPr>
      </a:lvl5pPr>
      <a:lvl6pPr marL="37719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ea typeface="ＭＳ Ｐゴシック" pitchFamily="-109" charset="-128"/>
        </a:defRPr>
      </a:lvl6pPr>
      <a:lvl7pPr marL="44577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ea typeface="ＭＳ Ｐゴシック" pitchFamily="-109" charset="-128"/>
        </a:defRPr>
      </a:lvl7pPr>
      <a:lvl8pPr marL="51435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ea typeface="ＭＳ Ｐゴシック" pitchFamily="-109" charset="-128"/>
        </a:defRPr>
      </a:lvl8pPr>
      <a:lvl9pPr marL="58293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fr-FR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eparmedx@gmail.com" TargetMode="External"/><Relationship Id="rId2" Type="http://schemas.openxmlformats.org/officeDocument/2006/relationships/hyperlink" Target="http://www.eparmedx.com/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33547" y="-63498"/>
            <a:ext cx="8595265" cy="10413997"/>
          </a:xfrm>
          <a:custGeom>
            <a:avLst/>
            <a:gdLst/>
            <a:ahLst/>
            <a:cxnLst/>
            <a:rect l="l" t="t" r="r" b="b"/>
            <a:pathLst>
              <a:path w="8595265" h="10413997">
                <a:moveTo>
                  <a:pt x="0" y="0"/>
                </a:moveTo>
                <a:lnTo>
                  <a:pt x="8595265" y="0"/>
                </a:lnTo>
                <a:lnTo>
                  <a:pt x="8595265" y="10413996"/>
                </a:lnTo>
                <a:lnTo>
                  <a:pt x="0" y="10413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3831529" y="591064"/>
            <a:ext cx="3657600" cy="2276475"/>
            <a:chOff x="0" y="0"/>
            <a:chExt cx="4876800" cy="30353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76800" cy="3035300"/>
            </a:xfrm>
            <a:custGeom>
              <a:avLst/>
              <a:gdLst/>
              <a:ahLst/>
              <a:cxnLst/>
              <a:rect l="l" t="t" r="r" b="b"/>
              <a:pathLst>
                <a:path w="4876800" h="3035300">
                  <a:moveTo>
                    <a:pt x="0" y="0"/>
                  </a:moveTo>
                  <a:lnTo>
                    <a:pt x="0" y="3035300"/>
                  </a:lnTo>
                  <a:lnTo>
                    <a:pt x="4876800" y="3035300"/>
                  </a:lnTo>
                  <a:lnTo>
                    <a:pt x="487680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938533" y="8222056"/>
            <a:ext cx="3441087" cy="1433112"/>
            <a:chOff x="0" y="0"/>
            <a:chExt cx="4588116" cy="19108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88129" cy="1910842"/>
            </a:xfrm>
            <a:custGeom>
              <a:avLst/>
              <a:gdLst/>
              <a:ahLst/>
              <a:cxnLst/>
              <a:rect l="l" t="t" r="r" b="b"/>
              <a:pathLst>
                <a:path w="4588129" h="1910842">
                  <a:moveTo>
                    <a:pt x="0" y="0"/>
                  </a:moveTo>
                  <a:lnTo>
                    <a:pt x="0" y="1910842"/>
                  </a:lnTo>
                  <a:lnTo>
                    <a:pt x="4588129" y="1910842"/>
                  </a:lnTo>
                  <a:lnTo>
                    <a:pt x="4588129" y="0"/>
                  </a:lnTo>
                  <a:close/>
                </a:path>
              </a:pathLst>
            </a:custGeom>
            <a:blipFill>
              <a:blip r:embed="rId5"/>
              <a:stretch>
                <a:fillRect l="-50" r="-67" b="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123880" y="2993593"/>
            <a:ext cx="3135420" cy="4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8"/>
              </a:lnSpc>
            </a:pPr>
            <a:r>
              <a:rPr lang="en-US" sz="2463">
                <a:solidFill>
                  <a:srgbClr val="FFFFFF"/>
                </a:solidFill>
                <a:latin typeface="CS Gordon Sans"/>
                <a:ea typeface="CS Gordon Sans"/>
                <a:cs typeface="CS Gordon Sans"/>
                <a:sym typeface="CS Gordon Sans"/>
              </a:rPr>
              <a:t>8ème édition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009326F5-20A7-1A81-B93F-D7FD0E17D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6099" y="7661001"/>
            <a:ext cx="1026981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fr-FR" altLang="fr-FR" sz="2800" b="1" dirty="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Dr Jean-Luc Grillon</a:t>
            </a:r>
          </a:p>
          <a:p>
            <a:pPr algn="ctr">
              <a:buFontTx/>
              <a:buNone/>
            </a:pPr>
            <a:r>
              <a:rPr lang="fr-FR" sz="2800" b="0" i="0" dirty="0">
                <a:solidFill>
                  <a:srgbClr val="FFFFFF"/>
                </a:solidFill>
                <a:effectLst/>
                <a:latin typeface="Montserrat" pitchFamily="2" charset="77"/>
              </a:rPr>
              <a:t>Médecin Réseau Sport Santé Bien-Être</a:t>
            </a:r>
            <a:endParaRPr lang="fr-FR" altLang="fr-FR" sz="2800" b="1" dirty="0">
              <a:solidFill>
                <a:schemeClr val="bg1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6749CC4-BE1D-30E4-A4E3-9F7744D73534}"/>
              </a:ext>
            </a:extLst>
          </p:cNvPr>
          <p:cNvSpPr txBox="1"/>
          <p:nvPr/>
        </p:nvSpPr>
        <p:spPr>
          <a:xfrm>
            <a:off x="3022710" y="3709619"/>
            <a:ext cx="1423659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L’équipe officinale, acteur majeur de prévention </a:t>
            </a:r>
          </a:p>
          <a:p>
            <a:pPr algn="ctr"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au cœur des territoires</a:t>
            </a:r>
          </a:p>
          <a:p>
            <a:pPr algn="ctr"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</a:t>
            </a:r>
          </a:p>
          <a:p>
            <a:pPr algn="ctr"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Pour un</a:t>
            </a:r>
          </a:p>
          <a:p>
            <a:pPr algn="ctr"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« Mode de vie actif 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2CF09-2995-F937-A2A6-0203A9983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963FA9F-7BF6-1EDD-A992-608E7B2BA79E}"/>
              </a:ext>
            </a:extLst>
          </p:cNvPr>
          <p:cNvSpPr/>
          <p:nvPr/>
        </p:nvSpPr>
        <p:spPr>
          <a:xfrm>
            <a:off x="-5033547" y="-63498"/>
            <a:ext cx="8595265" cy="10413997"/>
          </a:xfrm>
          <a:custGeom>
            <a:avLst/>
            <a:gdLst/>
            <a:ahLst/>
            <a:cxnLst/>
            <a:rect l="l" t="t" r="r" b="b"/>
            <a:pathLst>
              <a:path w="8595265" h="10413997">
                <a:moveTo>
                  <a:pt x="0" y="0"/>
                </a:moveTo>
                <a:lnTo>
                  <a:pt x="8595265" y="0"/>
                </a:lnTo>
                <a:lnTo>
                  <a:pt x="8595265" y="10413996"/>
                </a:lnTo>
                <a:lnTo>
                  <a:pt x="0" y="10413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1115542E-FBA7-1033-E75A-4B080E08A5EE}"/>
              </a:ext>
            </a:extLst>
          </p:cNvPr>
          <p:cNvSpPr txBox="1"/>
          <p:nvPr/>
        </p:nvSpPr>
        <p:spPr>
          <a:xfrm>
            <a:off x="14123880" y="2993593"/>
            <a:ext cx="3135420" cy="4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8"/>
              </a:lnSpc>
            </a:pPr>
            <a:r>
              <a:rPr lang="en-US" sz="2463">
                <a:solidFill>
                  <a:srgbClr val="FFFFFF"/>
                </a:solidFill>
                <a:latin typeface="CS Gordon Sans"/>
                <a:ea typeface="CS Gordon Sans"/>
                <a:cs typeface="CS Gordon Sans"/>
                <a:sym typeface="CS Gordon Sans"/>
              </a:rPr>
              <a:t>8ème édition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80E8393-89E0-C153-00C9-302BF5D51936}"/>
              </a:ext>
            </a:extLst>
          </p:cNvPr>
          <p:cNvSpPr txBox="1"/>
          <p:nvPr/>
        </p:nvSpPr>
        <p:spPr>
          <a:xfrm>
            <a:off x="984532" y="498639"/>
            <a:ext cx="1379220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44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outils</a:t>
            </a:r>
            <a:endParaRPr lang="fr-FR" sz="4400" b="1" i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052E67C-B581-BFFB-BD16-3AE39306A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76118" y="1654174"/>
            <a:ext cx="11084295" cy="78327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8A7B8A8-E3F9-BE5E-3533-064C7C3FCC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9140" y="274215"/>
            <a:ext cx="7107776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04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00FDF-AB05-4BD8-6028-B9031C7E5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EB80434-0364-0B33-970A-BFB54D9B1A42}"/>
              </a:ext>
            </a:extLst>
          </p:cNvPr>
          <p:cNvSpPr/>
          <p:nvPr/>
        </p:nvSpPr>
        <p:spPr>
          <a:xfrm>
            <a:off x="-5033547" y="-63498"/>
            <a:ext cx="8595265" cy="10413997"/>
          </a:xfrm>
          <a:custGeom>
            <a:avLst/>
            <a:gdLst/>
            <a:ahLst/>
            <a:cxnLst/>
            <a:rect l="l" t="t" r="r" b="b"/>
            <a:pathLst>
              <a:path w="8595265" h="10413997">
                <a:moveTo>
                  <a:pt x="0" y="0"/>
                </a:moveTo>
                <a:lnTo>
                  <a:pt x="8595265" y="0"/>
                </a:lnTo>
                <a:lnTo>
                  <a:pt x="8595265" y="10413996"/>
                </a:lnTo>
                <a:lnTo>
                  <a:pt x="0" y="10413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8C13D24-2205-3484-5DDE-03FC1F87E8DE}"/>
              </a:ext>
            </a:extLst>
          </p:cNvPr>
          <p:cNvGrpSpPr>
            <a:grpSpLocks noChangeAspect="1"/>
          </p:cNvGrpSpPr>
          <p:nvPr/>
        </p:nvGrpSpPr>
        <p:grpSpPr>
          <a:xfrm>
            <a:off x="15046166" y="500972"/>
            <a:ext cx="2527839" cy="1648824"/>
            <a:chOff x="1911986" y="-689962"/>
            <a:chExt cx="3979124" cy="259544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0BB3F86-E398-741C-F870-36162E17DA20}"/>
                </a:ext>
              </a:extLst>
            </p:cNvPr>
            <p:cNvSpPr/>
            <p:nvPr/>
          </p:nvSpPr>
          <p:spPr>
            <a:xfrm>
              <a:off x="1911986" y="-689962"/>
              <a:ext cx="3979124" cy="2595448"/>
            </a:xfrm>
            <a:custGeom>
              <a:avLst/>
              <a:gdLst/>
              <a:ahLst/>
              <a:cxnLst/>
              <a:rect l="l" t="t" r="r" b="b"/>
              <a:pathLst>
                <a:path w="4876800" h="3035300">
                  <a:moveTo>
                    <a:pt x="0" y="0"/>
                  </a:moveTo>
                  <a:lnTo>
                    <a:pt x="0" y="3035300"/>
                  </a:lnTo>
                  <a:lnTo>
                    <a:pt x="4876800" y="3035300"/>
                  </a:lnTo>
                  <a:lnTo>
                    <a:pt x="487680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F592C9A4-19B8-A471-CBF3-22368F06921A}"/>
              </a:ext>
            </a:extLst>
          </p:cNvPr>
          <p:cNvGrpSpPr>
            <a:grpSpLocks noChangeAspect="1"/>
          </p:cNvGrpSpPr>
          <p:nvPr/>
        </p:nvGrpSpPr>
        <p:grpSpPr>
          <a:xfrm>
            <a:off x="14776733" y="8701842"/>
            <a:ext cx="3130267" cy="1303665"/>
            <a:chOff x="0" y="0"/>
            <a:chExt cx="4588116" cy="191081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2B1AFC6-E510-9D9E-7203-620D682A4211}"/>
                </a:ext>
              </a:extLst>
            </p:cNvPr>
            <p:cNvSpPr/>
            <p:nvPr/>
          </p:nvSpPr>
          <p:spPr>
            <a:xfrm>
              <a:off x="0" y="0"/>
              <a:ext cx="4588129" cy="1910842"/>
            </a:xfrm>
            <a:custGeom>
              <a:avLst/>
              <a:gdLst/>
              <a:ahLst/>
              <a:cxnLst/>
              <a:rect l="l" t="t" r="r" b="b"/>
              <a:pathLst>
                <a:path w="4588129" h="1910842">
                  <a:moveTo>
                    <a:pt x="0" y="0"/>
                  </a:moveTo>
                  <a:lnTo>
                    <a:pt x="0" y="1910842"/>
                  </a:lnTo>
                  <a:lnTo>
                    <a:pt x="4588129" y="1910842"/>
                  </a:lnTo>
                  <a:lnTo>
                    <a:pt x="4588129" y="0"/>
                  </a:lnTo>
                  <a:close/>
                </a:path>
              </a:pathLst>
            </a:custGeom>
            <a:blipFill>
              <a:blip r:embed="rId6"/>
              <a:stretch>
                <a:fillRect l="-50" r="-67" b="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179D0EDC-4562-32EC-0059-A2B0E07F1065}"/>
              </a:ext>
            </a:extLst>
          </p:cNvPr>
          <p:cNvSpPr txBox="1"/>
          <p:nvPr/>
        </p:nvSpPr>
        <p:spPr>
          <a:xfrm>
            <a:off x="14123880" y="2993593"/>
            <a:ext cx="3135420" cy="4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8"/>
              </a:lnSpc>
            </a:pPr>
            <a:r>
              <a:rPr lang="en-US" sz="2463">
                <a:solidFill>
                  <a:srgbClr val="FFFFFF"/>
                </a:solidFill>
                <a:latin typeface="CS Gordon Sans"/>
                <a:ea typeface="CS Gordon Sans"/>
                <a:cs typeface="CS Gordon Sans"/>
                <a:sym typeface="CS Gordon Sans"/>
              </a:rPr>
              <a:t>8ème édition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F28F2B2-410C-834D-F74E-7E5AA6BECD17}"/>
              </a:ext>
            </a:extLst>
          </p:cNvPr>
          <p:cNvSpPr txBox="1"/>
          <p:nvPr/>
        </p:nvSpPr>
        <p:spPr>
          <a:xfrm>
            <a:off x="1267961" y="2645639"/>
            <a:ext cx="1379220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44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orientations possibles</a:t>
            </a:r>
            <a:endParaRPr lang="fr-FR" sz="4400" b="1" i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610E99B-E0BA-742B-2FC9-3B81F6DDFD0B}"/>
              </a:ext>
            </a:extLst>
          </p:cNvPr>
          <p:cNvSpPr txBox="1"/>
          <p:nvPr/>
        </p:nvSpPr>
        <p:spPr>
          <a:xfrm>
            <a:off x="3810000" y="4340233"/>
            <a:ext cx="116632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008080"/>
                </a:solidFill>
              </a:rPr>
              <a:t>Médecin traitant (conseil ou prescription d’AP)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008080"/>
                </a:solidFill>
              </a:rPr>
              <a:t>Maison sport santé (lien MSP et CPTS si possible)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rgbClr val="008080"/>
                </a:solidFill>
              </a:rPr>
              <a:t>Autonomie du patient (guide d’informations et de conseils)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rgbClr val="008080"/>
                </a:solidFill>
              </a:rPr>
              <a:t>Vers le Dispositif d’Appui à la Coordination (DAC) pour les cas complexes</a:t>
            </a:r>
            <a:r>
              <a:rPr lang="fr-FR" sz="3200" b="1" dirty="0">
                <a:solidFill>
                  <a:srgbClr val="0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3800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 59" descr="Une image contenant texte, capture d’écran, dessin humoristique&#10;&#10;Description générée automatiquement">
            <a:extLst>
              <a:ext uri="{FF2B5EF4-FFF2-40B4-BE49-F238E27FC236}">
                <a16:creationId xmlns:a16="http://schemas.microsoft.com/office/drawing/2014/main" id="{4F2AC2BE-5D11-F412-4204-9E9102598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57" y="2655095"/>
            <a:ext cx="6817518" cy="488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Image 49" descr="Une image contenant chaussures, dessin humoristique, conception&#10;&#10;Description générée automatiquement">
            <a:extLst>
              <a:ext uri="{FF2B5EF4-FFF2-40B4-BE49-F238E27FC236}">
                <a16:creationId xmlns:a16="http://schemas.microsoft.com/office/drawing/2014/main" id="{026D4F9F-221F-F38A-EC37-6CE7605F92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2869408"/>
            <a:ext cx="3369470" cy="432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Image 43" descr="Une image contenant Condition physique, chaussures&#10;&#10;Description générée automatiquement">
            <a:extLst>
              <a:ext uri="{FF2B5EF4-FFF2-40B4-BE49-F238E27FC236}">
                <a16:creationId xmlns:a16="http://schemas.microsoft.com/office/drawing/2014/main" id="{2AB67D6F-B46B-B478-DE5B-DADECA296C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132" y="6624638"/>
            <a:ext cx="3295650" cy="239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AutoShape 8" descr="data:image/jpeg;base64,/9j/4AAQSkZJRgABAQAAAQABAAD/2wCEAAkGBxISEhUTEhIVFhUXFRUXFRUVFxUVFRUXFRUWFhcSGBUYHSggGBolHhYWITEhJSkrLi4uFx8zODMsNygtLisBCgoKDg0OGw8QGy4lHyU1NzcxNy0tMjcrKy03NzUtNy4rOCs1NysuLzc3NSsrNTcrLystNSsrMS0rMi0tNy0yLf/AABEIAMIBAwMBIgACEQEDEQH/xAAbAAEAAgMBAQAAAAAAAAAAAAAAAQUCBAYDB//EAD4QAAIBAgMEBQgJBAIDAAAAAAABAgMRBCExBRJBUWFxgZGhBhMUIlOSsdEVIzJCUqLB4fAHcoKyYvEzQ9L/xAAaAQEAAgMBAAAAAAAAAAAAAAAAAwQBAgUG/8QAMREBAAICAAMECAUFAAAAAAAAAAECAxEEITESQZGhBRMiUWGB0eEUFTJScUJywfDx/9oADAMBAAIRAxEAPwD7iAABDkkGzzvmB6gAAAAAAAAGN2BkDFPmZAAAAAAAAAA2DznK/UBmnckiOhIAAAAAAAMW+QGQMLszQAAACGyWeV3+wBmcYiMbGQAENmtLGL7veBtA1o130HpGtzA9QABjLgMuJMkYtgL5GSCRIAAAAAAAPOUgEncmERGJmAAAAA162LinZZv4AbANSOIbPWNUD1loRkIyTIvbUCU+QghFGQAAACFEkAAABT7Uxl5ebTyWvS9bHlSqFLLE3qTb/HL/AGZt064FvGqZ+cK2NY9PPAWeFr57r46dZunOyxFs+WfcdEAAAAAAAAAAAAhxJAAA0MHtFTlKEluyi2mvh3gb4AArtr47zaUU/Wl4Liyto1Su27i74ma4R3YruTfi2KNcC6hVPaNYqoVj1VcCzVe2ZvwldJ8zn/Plvsud6a638QNsAAAAAAAAAAfPtr03SxFSPDecl1Sz/W3YRSxJ1HlLsbz8VKGVSP2f+S/A38P3OElOUZOMk4yWTTya7ALyGJPRYko1XJeJ7/j+4FzGq5yjBayaXe9Ttzm/JfZEo/XVVZ29SL1SesnyfCx0gAAAAAAAAAAAAABXbUxFeMo+apb8XfeacU17zRW4ytvvfUXGtC29Bq0pRb0txtqmuTLDb2DrVYxVGai1LO+jXPTVGhtOEqLi5evHOMajVpQb+7K3B8/4wsIzlOpDhZZ9ery7F3lkUeyqr37vTO7LwD595URcMVO+klGS7YpPxizWo1zqfK/Y7rQU6avUhfJayi9Yrp4rt5nC0q/D+IMLyGJPVYkp41TPzwZWzxR1+zKLhSinra763nbxOe8ntjSk1VqpqKzjF6yfBtcF8TqwAAAAAAAAAAA869VQi5Sdkk2+w+eeUMauJn5xxskrQS+7HXNrVnWeVeK3aaivvO7/ALY5/GxWbMxUZKwHKYHCfWQVWUlBySk1a6TebvY+jbO2Fh6L3oQvLhKTcn2X07Dmtq7O3XvR+y/BlvsDbSdOMZ6xyvzS0uB0IMIVU1dNNFbtHb1Giryl1dPUBag0NmbWpV19XK7tdrijfAAhskAAAAAAAAAVFTakXJ0a1Nq7cc1vRks7ZrL9S2kr5HFY/Yk/POGHjPeWbrTk0ldaJxST5cWBa16Lw6vG8qXPWUOiXNdPfzN7B45Na3Ry8NnbQw7ul5xcbS3vBtPwND6UnTqZwdO+sGnFLpSeiA+kQmnocP8A1AwlNSpygt2rLecnHilZJyXF349DLLZ+3E+J74nE0ZvenGMnayckm0uWYHAUKE3959yPovk/szDKEakIXlzm96Sa16F2JFdWxVFKyjHsSN7yeqWlKK0lml0r9vgBfAAAAAAAAAGL1Abz5ExZHSQwOY29PfrSXCKUfC7+JzMasqVTov3F3Vqb1Sb5zl8XYr8dRuB0GCxMasLPijKPkrQkrxlUg+O7K6vxykmc9gIyjnF5rhwfyZ0OA2ynlo+KYGEfJyvB/V4t2470L5d+ZGL2BOElUhLzzyVSFRQkprnFPJdXjzvKOOi9TaTuB4YLB06UbU4KCbu0ubNgHnKXcBE3c9TCMeZmAAAAAAADGbAN8gpcwkQ2BmedehGatOMZLlJJruZnEkCkxPkth5fZUqb/AODy913S7LHD4yDjOcFJvdlKN9L7ravbsPqZ8vm9+pKX4pyfe2wNjZeD3neTZ0+D9WUWuDXdoVOAjZFnBgdIDGlK6T5pMiUuACUhTVkYxR6JASAABjJcTIAYOzMkhYkDg6cs2ul/Eyrxuj02th/NV5rhJ7y6pO/xuuw8966A88NkdDgNnU69Fb6zTkoyWUlnz/RnM1p7uZ22xae7QprnFN9cvWfiwKLEbOxFHOP1kOa+0uuPHsMsHtd8GdQVO2tlecW/TSVRa8N9cn08mBh9IVJ2UEs3a7drces38JRmruck72sktO84v0qrvbtKMt9ZuO63dLVNargdJQ2jWhFedpSV1qk5W6HbR9YF0VPlLt6ngqLq1E3nuwgtZyd2o9GSbb5ItKcrpPS6Tz1zPmf9ZL72F5btfqvel42/Ujy2mtZmFvgcFc2euO3Sf+q+fl/tGe9VhCCpxedqblCOmUpt65rlqdp5FeWEcanCcVCtFXcU/VlHTfjfPLK64XRymzcKqcKGFlUpRjUpVFiISqJVXOulubsOLVku0qf6fUakNpU4cYurGpbS0YST7N5LwIK2vW0bnq62TDw+bFk7NYrNecTHfHPr4ecPtYALbzwRJEgDBvvJSJsSAAAGFZ+q+p/A+Z4FaH05o+cPDulVnTf3ZNLpX3X2qzAtKBuU5GhSme/nAOmwU/q49R6xVzzwlG1OKeu6r/GxspAQkSAAAAAAAAQ2YOQFJ5W4a8I1FrF2f9sv3t3lDSeR2eJipxlCWkk0+04tU3CUoS1i7dfT2gY4mGXajucBG1KmuUI/6o46ULq3Pw6TtYZJJcMgMwRcXAmx4TxlNOzqQT5OUV+pTeVm0nSp7sXZyTu1ql/LnBKTtmV8+eMWuW1bieJjDEct7fVPT6Ptafvx+Zyn9S6FOvg3KFSDnRkqsUpRu0rqa6fVbducUcq5ItcbUjTwsIO15u8ur7X/AMohjivWVty7mvC+k5rf1sV/Tz6+XzfOKuJnOe/KcnUunvttybjazvzVlbqPoX9KqCc62LrVFvv6uLnJbz0lOWbv+BdjPnWIpbs5R1s7Lp5eFi79BlTiuOl2n8TfgsdcmTVra92++XrPTXHY8PDUin9fT+3r9H3D02l7SHvR+ZPptL2kPej8z4Ypvmw6r5nc/L5/d5PKfio9z7l6bS9pD3o/Mem0vaQ96PzPhvnHzI86x+Xz+7yPxUe59z9Npe0h70fme8ZJq6aa5rNHwR1XzOx/p9teUW6cpXV7O/J5xl3XX+JBm4WcVe1vaTHm7c60+lgi4uVUyT55tDF+dxNSa0vaP9sck+3XtO32vXcKFSS1UHbreS8WfOsGvWAtqSLPY9HfqpPRes+zTxsV1M6Dyco5Snzdl1LX4+AFyAAAAAAAAQ2DGQGM5GrVrHpWkV2IqARjsfuRb48FzZylKu5Tk27u92+bZ77WxV2+jJGlsuL9ZvmgLXeyOvjUOPoK84r/AJLwzfwOkp1QLBTMrmrCZrbYxnm6Unxasv18AOQ8pcRKtVk4puMWk2k2kuF7aXsvEprntTxs4zlKE2s7ZPJ21utNW12G19KuX/kp059LjaXejk8Tet79eng4fGXpkyTz1rl05f78mlh8P5ycYc5JdnHwPbyqb86orSMV3vP4WN3BYzDqcZOlKDT1Ut6Kvldp8Mx5R4SSqOpa8ZKNms1kkrX7L9pivs4pmOfPn/DFfYwTNZ3zjevc4epQviIdOb/x/kS8qUt6DXNeOtjz9CXnIzu1ZNW4O/8A0jbIfXatFq9yTjuN9dXDET+muvOf8aUM072as+kxL9q+phKhB6xj3I9Bj9P117VPCUEcVHfCjuQWtXAQel11fJmlWwU1orro+R0MHpTh83KJ1Px5fZLTNWzWZt7FxPm60f8All2rOP6r/I1XB8n3MwlCWqTurNZPVO68UWM3ZvSY2s0vqYl9s2bjt+nF9BuKujivJraF4rlJJpPhxt16rsL30g4jpNjyjqXw1T/H/eJxOFfr/wAzOj2zib0ZLm4/7J/octvWmgL6msjr9n0tynCPQr9bzfizksDO9jq8DUvBdGXcBtEmKZkAAAAAADGRkQwNSuinx8XZ2L6ojSr0b94HzXa3pSk3GEWum67mjd2DOpKF5wUZbzyT3sss72R12KwKfAp/QalNtqO8r3y1XYB6UcLO+9a1jdp1mtTHD41aSyfTk/E9qs1L1Y+s3yzt0t8ANmliDnvKraF8lw4c3/3ZFxiY+bg5PgrnF42e+79N+798zTJbs1m0I8t+xSbQ1qasv53maMlAzVJ/9nBmtp7nmZreZ6S8zcwm0alNWUvV/DLOPVZ6dhruk1wMJq2pj26c42zSMlbbrExLee0KUvt4aHXCUoeCJUsK+FaPU4SXjmVyS5rvRMetd5FTJm7XtV3v4fRZtN5jnXfyWPomHeldr+6D+KI+ir/YrUpdG9Z9zNLcYcHyLO/fTw2h3vrj8N/d74jZlaP2qcutesvA0rG5h8RUh9iUl1PLu0N+OOhVyxFNX9pBWkutcf5kbRStum4/n6/ZvGOtum4n49PGPoomiHEtNobOUM4TjOL0s1vLrX6/A1aeGb4Po4X7f5oazjvWdTDS2LJW3ZmEbKquMmuT3l1PP4p95aR21Bz3Jvduk4N5Kd9Unz6CojTalFrpT6mr370i52FShVjOEknuydk8/Vk7/He7jrcNabY427nB3m2KN9yMROOt7lVUqpzXWXmM2BTtkt3qvH4GrgvJOm/WlKcuS3nb9ywtNjZ9TgdTsqtk12lPR2NGGab7Xc3cBLdlYC/gzNHhSZ67wGYMVMyAAAAQyTzlLuAxk7kebuZxhzM7Aa7pGEqKNuxDiBpvDrkiVSSySNrdG6BSbdwspUmopvnbW3GxykMG0+GXY12PQ+jbpjKjF6xT60mBx2HqW1in7hY0K0WruPhAvZYWH4I+6ifR4cIx7kBSRx1P2fdGHzPaO0qPs/yw+ZbLDQ/BG39qHotP8EfdQFWtp0PZflh8yfpPD+z/ACw+ZZ+i0/wR91D0Sn+CPur5AVv0nh/Z/lh8x9J4f2f5Y/MsfQ6fs4e6vkR6HT9nD3UBX/SWH9n+WPzH0lh/Z/lj8zf9Cpezh7q+RhLCUtPNw91fIDSltGh7P8kfmY/SFD2f5YdnE3o4Gm//AFwt/ajP0Gl7OHuoCm2hjKMo2hDdd9bRXimamx8D9bKpFO0lZ8m75tHSxwdNaQj7qPXcAra2EUlZopMNsjE4d2ozjUpfdp1XKModEaiTvHoa7TrNwbgFGsLWkvW3Y9Tc/FpHrhNlqMt5ylJ9LyXUlZFtuE7oHnFWPWKG6IgZdYgREzAAAAYKBmAAAAAAAAAAAAEbpIAAAAAABBIAgxcDMAQkLEgCLCxIAiwsSAIsRYyAEEONzIAAAAAAAAAAAAAAAAAAAAAAAAAAAAAAAAAAAAAAAAAAAAAAAAAAAB//2Q==">
            <a:extLst>
              <a:ext uri="{FF2B5EF4-FFF2-40B4-BE49-F238E27FC236}">
                <a16:creationId xmlns:a16="http://schemas.microsoft.com/office/drawing/2014/main" id="{97E125DE-CB86-523B-0259-41F1410C4A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59832" y="1123950"/>
            <a:ext cx="342900" cy="342900"/>
          </a:xfrm>
          <a:prstGeom prst="rect">
            <a:avLst/>
          </a:prstGeom>
          <a:noFill/>
        </p:spPr>
        <p:txBody>
          <a:bodyPr lIns="102870" tIns="51435" rIns="102870" bIns="51435"/>
          <a:lstStyle/>
          <a:p>
            <a:pPr defTabSz="1028700">
              <a:defRPr/>
            </a:pPr>
            <a:endParaRPr lang="fr-FR" sz="2025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942" name="ZoneTexte 61">
            <a:extLst>
              <a:ext uri="{FF2B5EF4-FFF2-40B4-BE49-F238E27FC236}">
                <a16:creationId xmlns:a16="http://schemas.microsoft.com/office/drawing/2014/main" id="{D204EAC3-D655-72F2-592F-C9BABB36C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504825"/>
            <a:ext cx="7015163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ACD5E5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i="1">
                <a:solidFill>
                  <a:srgbClr val="222A35"/>
                </a:solidFill>
                <a:latin typeface="Calibri" panose="020F0502020204030204" pitchFamily="34" charset="0"/>
              </a:rPr>
              <a:t>Guichet unique et coordination des acteurs (projet)</a:t>
            </a:r>
          </a:p>
        </p:txBody>
      </p:sp>
      <p:pic>
        <p:nvPicPr>
          <p:cNvPr id="39943" name="Image 2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A3CC4E7E-107F-EEBE-432B-FBF17042D7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14426"/>
            <a:ext cx="2459832" cy="195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Image 13" descr="Une image contenant transport, véhicule, roue, Véhicule terrestre&#10;&#10;Description générée automatiquement">
            <a:extLst>
              <a:ext uri="{FF2B5EF4-FFF2-40B4-BE49-F238E27FC236}">
                <a16:creationId xmlns:a16="http://schemas.microsoft.com/office/drawing/2014/main" id="{49A387F4-FC81-9737-D2B4-FA501F216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945" y="2219325"/>
            <a:ext cx="308133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76DBDE97-19DD-9C63-77D1-C83E55AEFD5D}"/>
              </a:ext>
            </a:extLst>
          </p:cNvPr>
          <p:cNvSpPr/>
          <p:nvPr/>
        </p:nvSpPr>
        <p:spPr>
          <a:xfrm>
            <a:off x="12982575" y="1402558"/>
            <a:ext cx="2021682" cy="1157288"/>
          </a:xfrm>
          <a:prstGeom prst="ellipse">
            <a:avLst/>
          </a:prstGeom>
          <a:solidFill>
            <a:srgbClr val="067B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28700">
              <a:defRPr/>
            </a:pPr>
            <a:r>
              <a:rPr lang="fr-FR" sz="3150" dirty="0">
                <a:solidFill>
                  <a:prstClr val="white"/>
                </a:solidFill>
                <a:latin typeface="Bahnschrift SemiBold SemiConden" panose="020B0502040204020203" pitchFamily="34" charset="0"/>
              </a:rPr>
              <a:t>BUS</a:t>
            </a:r>
            <a:r>
              <a:rPr lang="fr-FR" sz="2025" dirty="0">
                <a:solidFill>
                  <a:prstClr val="white"/>
                </a:solidFill>
              </a:rPr>
              <a:t> </a:t>
            </a:r>
          </a:p>
          <a:p>
            <a:pPr algn="ctr" defTabSz="1028700">
              <a:defRPr/>
            </a:pPr>
            <a:r>
              <a:rPr lang="fr-FR" sz="1575" dirty="0">
                <a:solidFill>
                  <a:prstClr val="white"/>
                </a:solidFill>
                <a:latin typeface="Bahnschrift SemiBold SemiConden" panose="020B0502040204020203" pitchFamily="34" charset="0"/>
              </a:rPr>
              <a:t>SPORT SANTE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194D368-7F84-53D5-63B6-178818AE2A51}"/>
              </a:ext>
            </a:extLst>
          </p:cNvPr>
          <p:cNvSpPr/>
          <p:nvPr/>
        </p:nvSpPr>
        <p:spPr>
          <a:xfrm>
            <a:off x="11839575" y="3426620"/>
            <a:ext cx="478632" cy="485775"/>
          </a:xfrm>
          <a:prstGeom prst="ellipse">
            <a:avLst/>
          </a:prstGeom>
          <a:solidFill>
            <a:srgbClr val="EE7F0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28700">
              <a:defRPr/>
            </a:pPr>
            <a:endParaRPr lang="fr-FR" sz="2025">
              <a:solidFill>
                <a:prstClr val="white"/>
              </a:solidFill>
            </a:endParaRPr>
          </a:p>
        </p:txBody>
      </p:sp>
      <p:pic>
        <p:nvPicPr>
          <p:cNvPr id="39947" name="Image 17">
            <a:extLst>
              <a:ext uri="{FF2B5EF4-FFF2-40B4-BE49-F238E27FC236}">
                <a16:creationId xmlns:a16="http://schemas.microsoft.com/office/drawing/2014/main" id="{C569599A-3706-5660-1C6E-A74A4E0F5C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726" y="2083595"/>
            <a:ext cx="117633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6128E5FD-76D7-927A-87D0-495302BA7C35}"/>
              </a:ext>
            </a:extLst>
          </p:cNvPr>
          <p:cNvSpPr/>
          <p:nvPr/>
        </p:nvSpPr>
        <p:spPr>
          <a:xfrm>
            <a:off x="14597063" y="1635920"/>
            <a:ext cx="478632" cy="485775"/>
          </a:xfrm>
          <a:prstGeom prst="ellipse">
            <a:avLst/>
          </a:prstGeom>
          <a:solidFill>
            <a:srgbClr val="EE7F0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28700">
              <a:defRPr/>
            </a:pPr>
            <a:endParaRPr lang="fr-FR" sz="2025">
              <a:solidFill>
                <a:prstClr val="white"/>
              </a:solidFill>
            </a:endParaRPr>
          </a:p>
        </p:txBody>
      </p:sp>
      <p:sp>
        <p:nvSpPr>
          <p:cNvPr id="24" name="Flèche : virage 23">
            <a:extLst>
              <a:ext uri="{FF2B5EF4-FFF2-40B4-BE49-F238E27FC236}">
                <a16:creationId xmlns:a16="http://schemas.microsoft.com/office/drawing/2014/main" id="{A48804FE-7B3F-768F-2786-8BAFBEE86F49}"/>
              </a:ext>
            </a:extLst>
          </p:cNvPr>
          <p:cNvSpPr/>
          <p:nvPr/>
        </p:nvSpPr>
        <p:spPr>
          <a:xfrm rot="5400000" flipH="1" flipV="1">
            <a:off x="7268768" y="3132535"/>
            <a:ext cx="3750468" cy="7129463"/>
          </a:xfrm>
          <a:prstGeom prst="bentArrow">
            <a:avLst>
              <a:gd name="adj1" fmla="val 4984"/>
              <a:gd name="adj2" fmla="val 4591"/>
              <a:gd name="adj3" fmla="val 6150"/>
              <a:gd name="adj4" fmla="val 7988"/>
            </a:avLst>
          </a:prstGeom>
          <a:solidFill>
            <a:srgbClr val="067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28700">
              <a:defRPr/>
            </a:pPr>
            <a:endParaRPr lang="fr-FR" sz="2025" dirty="0">
              <a:solidFill>
                <a:prstClr val="black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2439AFA-79F6-AB0F-FE37-7F36361FADED}"/>
              </a:ext>
            </a:extLst>
          </p:cNvPr>
          <p:cNvSpPr txBox="1"/>
          <p:nvPr/>
        </p:nvSpPr>
        <p:spPr>
          <a:xfrm>
            <a:off x="6024563" y="8351045"/>
            <a:ext cx="1852613" cy="2654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28700">
              <a:defRPr/>
            </a:pPr>
            <a:r>
              <a:rPr lang="fr-FR" sz="1125" dirty="0">
                <a:solidFill>
                  <a:prstClr val="white"/>
                </a:solidFill>
                <a:latin typeface="Bahnschrift SemiBold SemiConden" panose="020B0502040204020203" pitchFamily="34" charset="0"/>
              </a:rPr>
              <a:t>RETOURS/SUIVI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89C2AD8-43A8-7158-B424-312E1BD70FF8}"/>
              </a:ext>
            </a:extLst>
          </p:cNvPr>
          <p:cNvSpPr txBox="1"/>
          <p:nvPr/>
        </p:nvSpPr>
        <p:spPr>
          <a:xfrm>
            <a:off x="13554075" y="4762501"/>
            <a:ext cx="2259807" cy="265457"/>
          </a:xfrm>
          <a:prstGeom prst="rect">
            <a:avLst/>
          </a:prstGeom>
          <a:solidFill>
            <a:srgbClr val="067BBC"/>
          </a:solidFill>
        </p:spPr>
        <p:txBody>
          <a:bodyPr>
            <a:spAutoFit/>
          </a:bodyPr>
          <a:lstStyle/>
          <a:p>
            <a:pPr algn="ctr" defTabSz="1028700">
              <a:defRPr/>
            </a:pPr>
            <a:r>
              <a:rPr lang="fr-FR" sz="1125" dirty="0">
                <a:solidFill>
                  <a:prstClr val="white"/>
                </a:solidFill>
                <a:latin typeface="Bahnschrift SemiBold SemiConden" panose="020B0502040204020203" pitchFamily="34" charset="0"/>
              </a:rPr>
              <a:t>ENTREPRISES PNNS*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FDE0E582-7E66-88CB-7C22-58106F401C12}"/>
              </a:ext>
            </a:extLst>
          </p:cNvPr>
          <p:cNvSpPr txBox="1"/>
          <p:nvPr/>
        </p:nvSpPr>
        <p:spPr>
          <a:xfrm>
            <a:off x="13594557" y="8670132"/>
            <a:ext cx="2476500" cy="2654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28700">
              <a:defRPr/>
            </a:pPr>
            <a:r>
              <a:rPr lang="fr-FR" sz="1125" dirty="0">
                <a:solidFill>
                  <a:prstClr val="black"/>
                </a:solidFill>
                <a:latin typeface="Bahnschrift SemiBold SemiConden" panose="020B0502040204020203" pitchFamily="34" charset="0"/>
              </a:rPr>
              <a:t>*Programme National Nutrition Santé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CFB4FDB-CE5F-AD2D-F028-5A6EA7C55790}"/>
              </a:ext>
            </a:extLst>
          </p:cNvPr>
          <p:cNvSpPr txBox="1"/>
          <p:nvPr/>
        </p:nvSpPr>
        <p:spPr>
          <a:xfrm>
            <a:off x="13554075" y="5098257"/>
            <a:ext cx="2247900" cy="265457"/>
          </a:xfrm>
          <a:prstGeom prst="rect">
            <a:avLst/>
          </a:prstGeom>
          <a:solidFill>
            <a:srgbClr val="EE7F07"/>
          </a:solidFill>
        </p:spPr>
        <p:txBody>
          <a:bodyPr>
            <a:spAutoFit/>
          </a:bodyPr>
          <a:lstStyle/>
          <a:p>
            <a:pPr algn="ctr" defTabSz="1028700">
              <a:defRPr/>
            </a:pPr>
            <a:r>
              <a:rPr lang="fr-FR" sz="1125" dirty="0">
                <a:solidFill>
                  <a:prstClr val="white"/>
                </a:solidFill>
                <a:latin typeface="Bahnschrift SemiBold SemiConden" panose="020B0502040204020203" pitchFamily="34" charset="0"/>
              </a:rPr>
              <a:t>ACTIVITES PHYSIQUES ADAPTEES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398BC2C-927E-5960-F304-6C4999396300}"/>
              </a:ext>
            </a:extLst>
          </p:cNvPr>
          <p:cNvSpPr txBox="1"/>
          <p:nvPr/>
        </p:nvSpPr>
        <p:spPr>
          <a:xfrm>
            <a:off x="13546933" y="5434013"/>
            <a:ext cx="2262188" cy="265457"/>
          </a:xfrm>
          <a:prstGeom prst="rect">
            <a:avLst/>
          </a:prstGeom>
          <a:solidFill>
            <a:srgbClr val="067BBC"/>
          </a:solidFill>
        </p:spPr>
        <p:txBody>
          <a:bodyPr>
            <a:spAutoFit/>
          </a:bodyPr>
          <a:lstStyle/>
          <a:p>
            <a:pPr algn="ctr" defTabSz="1028700">
              <a:defRPr/>
            </a:pPr>
            <a:r>
              <a:rPr lang="fr-FR" sz="1125" dirty="0">
                <a:solidFill>
                  <a:prstClr val="white"/>
                </a:solidFill>
                <a:latin typeface="Bahnschrift SemiBold SemiConden" panose="020B0502040204020203" pitchFamily="34" charset="0"/>
              </a:rPr>
              <a:t>PROFESSIONNELS QUALIFIES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219DB07-656B-7A90-EBD0-09D635C98F20}"/>
              </a:ext>
            </a:extLst>
          </p:cNvPr>
          <p:cNvSpPr txBox="1"/>
          <p:nvPr/>
        </p:nvSpPr>
        <p:spPr>
          <a:xfrm>
            <a:off x="13546933" y="5769770"/>
            <a:ext cx="2250281" cy="265457"/>
          </a:xfrm>
          <a:prstGeom prst="rect">
            <a:avLst/>
          </a:prstGeom>
          <a:solidFill>
            <a:srgbClr val="EE7F07"/>
          </a:solidFill>
        </p:spPr>
        <p:txBody>
          <a:bodyPr>
            <a:spAutoFit/>
          </a:bodyPr>
          <a:lstStyle/>
          <a:p>
            <a:pPr algn="ctr" defTabSz="1028700">
              <a:defRPr/>
            </a:pPr>
            <a:r>
              <a:rPr lang="fr-FR" sz="1125" dirty="0">
                <a:solidFill>
                  <a:prstClr val="white"/>
                </a:solidFill>
                <a:latin typeface="Bahnschrift SemiBold SemiConden" panose="020B0502040204020203" pitchFamily="34" charset="0"/>
              </a:rPr>
              <a:t>CLUBS SPORTS-SANTE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BC34C12-7708-B96D-4EB5-2B5BF06171E5}"/>
              </a:ext>
            </a:extLst>
          </p:cNvPr>
          <p:cNvSpPr txBox="1"/>
          <p:nvPr/>
        </p:nvSpPr>
        <p:spPr>
          <a:xfrm>
            <a:off x="13542170" y="6122195"/>
            <a:ext cx="2259806" cy="265457"/>
          </a:xfrm>
          <a:prstGeom prst="rect">
            <a:avLst/>
          </a:prstGeom>
          <a:solidFill>
            <a:srgbClr val="067BBC"/>
          </a:solidFill>
        </p:spPr>
        <p:txBody>
          <a:bodyPr>
            <a:spAutoFit/>
          </a:bodyPr>
          <a:lstStyle/>
          <a:p>
            <a:pPr algn="ctr" defTabSz="1028700">
              <a:defRPr/>
            </a:pPr>
            <a:r>
              <a:rPr lang="fr-FR" sz="1125" dirty="0">
                <a:solidFill>
                  <a:prstClr val="white"/>
                </a:solidFill>
                <a:latin typeface="Bahnschrift SemiBold SemiConden" panose="020B0502040204020203" pitchFamily="34" charset="0"/>
              </a:rPr>
              <a:t>CLUBS SPORTIFS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DC1BF06-26B2-50DF-9535-9F70FD662B91}"/>
              </a:ext>
            </a:extLst>
          </p:cNvPr>
          <p:cNvSpPr txBox="1"/>
          <p:nvPr/>
        </p:nvSpPr>
        <p:spPr>
          <a:xfrm>
            <a:off x="13542170" y="6469857"/>
            <a:ext cx="2247900" cy="265457"/>
          </a:xfrm>
          <a:prstGeom prst="rect">
            <a:avLst/>
          </a:prstGeom>
          <a:solidFill>
            <a:srgbClr val="EE7F07"/>
          </a:solidFill>
        </p:spPr>
        <p:txBody>
          <a:bodyPr>
            <a:spAutoFit/>
          </a:bodyPr>
          <a:lstStyle/>
          <a:p>
            <a:pPr algn="ctr" defTabSz="1028700">
              <a:defRPr/>
            </a:pPr>
            <a:r>
              <a:rPr lang="fr-FR" sz="1125" dirty="0">
                <a:solidFill>
                  <a:prstClr val="white"/>
                </a:solidFill>
                <a:latin typeface="Bahnschrift SemiBold SemiConden" panose="020B0502040204020203" pitchFamily="34" charset="0"/>
              </a:rPr>
              <a:t>PRATIQUE AUTONOME</a:t>
            </a:r>
          </a:p>
        </p:txBody>
      </p:sp>
      <p:sp>
        <p:nvSpPr>
          <p:cNvPr id="47" name="Flèche : droite 46">
            <a:extLst>
              <a:ext uri="{FF2B5EF4-FFF2-40B4-BE49-F238E27FC236}">
                <a16:creationId xmlns:a16="http://schemas.microsoft.com/office/drawing/2014/main" id="{76EB81E7-3B54-B858-444E-CB8FFA07D0FC}"/>
              </a:ext>
            </a:extLst>
          </p:cNvPr>
          <p:cNvSpPr/>
          <p:nvPr/>
        </p:nvSpPr>
        <p:spPr>
          <a:xfrm rot="1569816">
            <a:off x="11375233" y="7062788"/>
            <a:ext cx="1700213" cy="369095"/>
          </a:xfrm>
          <a:prstGeom prst="rightArrow">
            <a:avLst/>
          </a:prstGeom>
          <a:solidFill>
            <a:srgbClr val="067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28700">
              <a:defRPr/>
            </a:pPr>
            <a:r>
              <a:rPr lang="fr-FR" sz="1125" dirty="0">
                <a:solidFill>
                  <a:prstClr val="white"/>
                </a:solidFill>
                <a:latin typeface="Bahnschrift SemiBold SemiConden" panose="020B0502040204020203" pitchFamily="34" charset="0"/>
              </a:rPr>
              <a:t>ORIENTATION VERS</a:t>
            </a:r>
          </a:p>
        </p:txBody>
      </p:sp>
      <p:sp>
        <p:nvSpPr>
          <p:cNvPr id="48" name="Flèche : droite 47">
            <a:extLst>
              <a:ext uri="{FF2B5EF4-FFF2-40B4-BE49-F238E27FC236}">
                <a16:creationId xmlns:a16="http://schemas.microsoft.com/office/drawing/2014/main" id="{6D7600FA-B39F-91AF-F96A-5A0488EA273A}"/>
              </a:ext>
            </a:extLst>
          </p:cNvPr>
          <p:cNvSpPr/>
          <p:nvPr/>
        </p:nvSpPr>
        <p:spPr>
          <a:xfrm rot="1569816">
            <a:off x="2743200" y="4822032"/>
            <a:ext cx="1181100" cy="302418"/>
          </a:xfrm>
          <a:prstGeom prst="rightArrow">
            <a:avLst/>
          </a:prstGeom>
          <a:solidFill>
            <a:srgbClr val="067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28700">
              <a:defRPr/>
            </a:pPr>
            <a:r>
              <a:rPr lang="fr-FR" sz="1125" dirty="0">
                <a:solidFill>
                  <a:prstClr val="white"/>
                </a:solidFill>
                <a:latin typeface="Bahnschrift SemiBold SemiConden" panose="020B0502040204020203" pitchFamily="34" charset="0"/>
              </a:rPr>
              <a:t>CONSULTENT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EDF5BD10-9817-59CE-AACF-302D8D4CEAF8}"/>
              </a:ext>
            </a:extLst>
          </p:cNvPr>
          <p:cNvSpPr txBox="1"/>
          <p:nvPr/>
        </p:nvSpPr>
        <p:spPr>
          <a:xfrm>
            <a:off x="6186488" y="7119938"/>
            <a:ext cx="2250282" cy="265457"/>
          </a:xfrm>
          <a:prstGeom prst="rect">
            <a:avLst/>
          </a:prstGeom>
          <a:solidFill>
            <a:srgbClr val="EE7F07"/>
          </a:solidFill>
        </p:spPr>
        <p:txBody>
          <a:bodyPr>
            <a:spAutoFit/>
          </a:bodyPr>
          <a:lstStyle/>
          <a:p>
            <a:pPr algn="ctr" defTabSz="1028700">
              <a:defRPr/>
            </a:pPr>
            <a:r>
              <a:rPr lang="fr-FR" sz="1125" dirty="0">
                <a:solidFill>
                  <a:srgbClr val="024449"/>
                </a:solidFill>
                <a:latin typeface="Bahnschrift SemiBold SemiConden" panose="020B0502040204020203" pitchFamily="34" charset="0"/>
              </a:rPr>
              <a:t>ACCUEIL</a:t>
            </a:r>
          </a:p>
        </p:txBody>
      </p:sp>
      <p:pic>
        <p:nvPicPr>
          <p:cNvPr id="39961" name="Image 51" descr="Une image contenant clipart, dessin humoristique, Animation, art&#10;&#10;Description générée automatiquement">
            <a:extLst>
              <a:ext uri="{FF2B5EF4-FFF2-40B4-BE49-F238E27FC236}">
                <a16:creationId xmlns:a16="http://schemas.microsoft.com/office/drawing/2014/main" id="{91B34AE0-4B03-C7E9-B7C8-C21CCFCD49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20" y="6098383"/>
            <a:ext cx="2605088" cy="104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EB115AD4-11F3-3F80-F926-1151B7E9FB5C}"/>
              </a:ext>
            </a:extLst>
          </p:cNvPr>
          <p:cNvSpPr txBox="1"/>
          <p:nvPr/>
        </p:nvSpPr>
        <p:spPr>
          <a:xfrm>
            <a:off x="6896100" y="5655470"/>
            <a:ext cx="1316832" cy="265457"/>
          </a:xfrm>
          <a:prstGeom prst="rect">
            <a:avLst/>
          </a:prstGeom>
          <a:solidFill>
            <a:srgbClr val="58B2E0"/>
          </a:solidFill>
        </p:spPr>
        <p:txBody>
          <a:bodyPr>
            <a:spAutoFit/>
          </a:bodyPr>
          <a:lstStyle/>
          <a:p>
            <a:pPr algn="ctr" defTabSz="1028700">
              <a:defRPr/>
            </a:pPr>
            <a:r>
              <a:rPr lang="fr-FR" sz="1125" dirty="0">
                <a:solidFill>
                  <a:prstClr val="white"/>
                </a:solidFill>
                <a:latin typeface="Agency FB" panose="020B0503020202020204" pitchFamily="34" charset="0"/>
              </a:rPr>
              <a:t>Espace confidentialité</a:t>
            </a:r>
          </a:p>
        </p:txBody>
      </p:sp>
      <p:sp>
        <p:nvSpPr>
          <p:cNvPr id="46" name="Flèche : droite 45">
            <a:extLst>
              <a:ext uri="{FF2B5EF4-FFF2-40B4-BE49-F238E27FC236}">
                <a16:creationId xmlns:a16="http://schemas.microsoft.com/office/drawing/2014/main" id="{33732E62-0C9D-4802-B1C0-39514EFB1B25}"/>
              </a:ext>
            </a:extLst>
          </p:cNvPr>
          <p:cNvSpPr/>
          <p:nvPr/>
        </p:nvSpPr>
        <p:spPr>
          <a:xfrm rot="1569816">
            <a:off x="5369720" y="5750720"/>
            <a:ext cx="1376363" cy="302418"/>
          </a:xfrm>
          <a:prstGeom prst="rightArrow">
            <a:avLst/>
          </a:prstGeom>
          <a:solidFill>
            <a:srgbClr val="067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28700">
              <a:defRPr/>
            </a:pPr>
            <a:r>
              <a:rPr lang="fr-FR" sz="1125" dirty="0">
                <a:solidFill>
                  <a:prstClr val="white"/>
                </a:solidFill>
                <a:latin typeface="Bahnschrift SemiBold SemiConden" panose="020B0502040204020203" pitchFamily="34" charset="0"/>
              </a:rPr>
              <a:t>ORIENTATION VERS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5B2911D3-9070-1B43-15B4-614CF6F507F5}"/>
              </a:ext>
            </a:extLst>
          </p:cNvPr>
          <p:cNvSpPr txBox="1"/>
          <p:nvPr/>
        </p:nvSpPr>
        <p:spPr>
          <a:xfrm>
            <a:off x="6891338" y="4476750"/>
            <a:ext cx="1316832" cy="438582"/>
          </a:xfrm>
          <a:prstGeom prst="rect">
            <a:avLst/>
          </a:prstGeom>
          <a:solidFill>
            <a:srgbClr val="58B2E0"/>
          </a:solidFill>
        </p:spPr>
        <p:txBody>
          <a:bodyPr>
            <a:spAutoFit/>
          </a:bodyPr>
          <a:lstStyle/>
          <a:p>
            <a:pPr algn="ctr" defTabSz="1028700">
              <a:defRPr/>
            </a:pPr>
            <a:r>
              <a:rPr lang="fr-FR" sz="1125" dirty="0">
                <a:solidFill>
                  <a:srgbClr val="024449"/>
                </a:solidFill>
                <a:latin typeface="Bahnschrift SemiBold SemiConden" panose="020B0502040204020203" pitchFamily="34" charset="0"/>
              </a:rPr>
              <a:t>INFORMATION</a:t>
            </a:r>
          </a:p>
          <a:p>
            <a:pPr algn="ctr" defTabSz="1028700">
              <a:defRPr/>
            </a:pPr>
            <a:r>
              <a:rPr lang="fr-FR" sz="1125" dirty="0">
                <a:solidFill>
                  <a:srgbClr val="024449"/>
                </a:solidFill>
                <a:latin typeface="Bahnschrift SemiBold SemiConden" panose="020B0502040204020203" pitchFamily="34" charset="0"/>
              </a:rPr>
              <a:t>CONSEIL SANTE</a:t>
            </a:r>
          </a:p>
        </p:txBody>
      </p:sp>
      <p:pic>
        <p:nvPicPr>
          <p:cNvPr id="39965" name="Image 56" descr="Une image contenant habits, homme, dessin humoristique, chaussures&#10;&#10;Description générée automatiquement">
            <a:extLst>
              <a:ext uri="{FF2B5EF4-FFF2-40B4-BE49-F238E27FC236}">
                <a16:creationId xmlns:a16="http://schemas.microsoft.com/office/drawing/2014/main" id="{E6D00699-B3E5-D563-C92D-1FB73C447B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4864895"/>
            <a:ext cx="96202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CA4B6367-1C68-7AD2-501B-95820E424143}"/>
              </a:ext>
            </a:extLst>
          </p:cNvPr>
          <p:cNvSpPr/>
          <p:nvPr/>
        </p:nvSpPr>
        <p:spPr>
          <a:xfrm>
            <a:off x="2543175" y="2890838"/>
            <a:ext cx="1704975" cy="654845"/>
          </a:xfrm>
          <a:prstGeom prst="rect">
            <a:avLst/>
          </a:prstGeom>
          <a:solidFill>
            <a:srgbClr val="EE7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28700">
              <a:defRPr/>
            </a:pPr>
            <a:r>
              <a:rPr lang="fr-FR" sz="1125" dirty="0">
                <a:solidFill>
                  <a:prstClr val="white"/>
                </a:solidFill>
                <a:latin typeface="Bahnschrift SemiBold SemiConden" panose="020B0502040204020203" pitchFamily="34" charset="0"/>
              </a:rPr>
              <a:t>PATIENTS ET USAGERS DU SYSTÈME DE SANTE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377EE475-BC7B-E788-5875-42CC429C2699}"/>
              </a:ext>
            </a:extLst>
          </p:cNvPr>
          <p:cNvSpPr txBox="1"/>
          <p:nvPr/>
        </p:nvSpPr>
        <p:spPr>
          <a:xfrm>
            <a:off x="4572000" y="3912395"/>
            <a:ext cx="1278732" cy="784830"/>
          </a:xfrm>
          <a:prstGeom prst="rect">
            <a:avLst/>
          </a:prstGeom>
          <a:solidFill>
            <a:schemeClr val="bg1"/>
          </a:solidFill>
          <a:ln>
            <a:solidFill>
              <a:srgbClr val="58B2E0"/>
            </a:solidFill>
          </a:ln>
        </p:spPr>
        <p:txBody>
          <a:bodyPr>
            <a:spAutoFit/>
          </a:bodyPr>
          <a:lstStyle/>
          <a:p>
            <a:pPr algn="ctr" defTabSz="1028700">
              <a:defRPr/>
            </a:pPr>
            <a:r>
              <a:rPr lang="fr-FR" sz="1125" dirty="0">
                <a:solidFill>
                  <a:srgbClr val="024449"/>
                </a:solidFill>
                <a:latin typeface="Bahnschrift SemiBold SemiConden" panose="020B0502040204020203" pitchFamily="34" charset="0"/>
              </a:rPr>
              <a:t>MEDECINS</a:t>
            </a:r>
          </a:p>
          <a:p>
            <a:pPr algn="ctr" defTabSz="1028700">
              <a:defRPr/>
            </a:pPr>
            <a:r>
              <a:rPr lang="fr-FR" sz="1125" dirty="0">
                <a:solidFill>
                  <a:srgbClr val="024449"/>
                </a:solidFill>
                <a:latin typeface="Agency FB" panose="020B0503020202020204" pitchFamily="34" charset="0"/>
              </a:rPr>
              <a:t>Prescription d’activité physique adaptée sur ordonnance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1E57EBB3-E01A-5494-F706-E772A8B7BA89}"/>
              </a:ext>
            </a:extLst>
          </p:cNvPr>
          <p:cNvSpPr txBox="1"/>
          <p:nvPr/>
        </p:nvSpPr>
        <p:spPr>
          <a:xfrm>
            <a:off x="2447926" y="6441283"/>
            <a:ext cx="2950370" cy="784830"/>
          </a:xfrm>
          <a:prstGeom prst="rect">
            <a:avLst/>
          </a:prstGeom>
          <a:solidFill>
            <a:schemeClr val="bg1"/>
          </a:solidFill>
          <a:ln>
            <a:solidFill>
              <a:srgbClr val="58B2E0"/>
            </a:solidFill>
          </a:ln>
        </p:spPr>
        <p:txBody>
          <a:bodyPr>
            <a:spAutoFit/>
          </a:bodyPr>
          <a:lstStyle/>
          <a:p>
            <a:pPr algn="ctr" defTabSz="1028700">
              <a:defRPr/>
            </a:pPr>
            <a:r>
              <a:rPr lang="fr-FR" sz="1125" dirty="0">
                <a:solidFill>
                  <a:srgbClr val="024449"/>
                </a:solidFill>
                <a:latin typeface="Bahnschrift SemiBold SemiConden" panose="020B0502040204020203" pitchFamily="34" charset="0"/>
              </a:rPr>
              <a:t>PROFESSIONNELS DE SANTE</a:t>
            </a:r>
          </a:p>
          <a:p>
            <a:pPr algn="ctr" defTabSz="1028700">
              <a:defRPr/>
            </a:pPr>
            <a:r>
              <a:rPr lang="fr-FR" sz="1125" dirty="0">
                <a:solidFill>
                  <a:srgbClr val="024449"/>
                </a:solidFill>
                <a:latin typeface="Bahnschrift SemiBold SemiConden" panose="020B0502040204020203" pitchFamily="34" charset="0"/>
              </a:rPr>
              <a:t>(exercice isolé ou coordonné)</a:t>
            </a:r>
          </a:p>
          <a:p>
            <a:pPr algn="ctr" defTabSz="1028700">
              <a:defRPr/>
            </a:pPr>
            <a:r>
              <a:rPr lang="fr-FR" sz="1125" dirty="0">
                <a:solidFill>
                  <a:srgbClr val="024449"/>
                </a:solidFill>
                <a:latin typeface="Bahnschrift SemiBold SemiConden" panose="020B0502040204020203" pitchFamily="34" charset="0"/>
              </a:rPr>
              <a:t>et enseignants en activité physique adaptée</a:t>
            </a:r>
          </a:p>
          <a:p>
            <a:pPr algn="ctr" defTabSz="1028700">
              <a:defRPr/>
            </a:pPr>
            <a:r>
              <a:rPr lang="fr-FR" sz="1125" dirty="0">
                <a:solidFill>
                  <a:srgbClr val="024449"/>
                </a:solidFill>
                <a:latin typeface="Agency FB" panose="020B0503020202020204" pitchFamily="34" charset="0"/>
              </a:rPr>
              <a:t>Information - Conseil</a:t>
            </a:r>
          </a:p>
        </p:txBody>
      </p:sp>
      <p:sp>
        <p:nvSpPr>
          <p:cNvPr id="20" name="Flèche : virage 19">
            <a:extLst>
              <a:ext uri="{FF2B5EF4-FFF2-40B4-BE49-F238E27FC236}">
                <a16:creationId xmlns:a16="http://schemas.microsoft.com/office/drawing/2014/main" id="{F32DA685-336F-D08B-FD22-A509374C3B4F}"/>
              </a:ext>
            </a:extLst>
          </p:cNvPr>
          <p:cNvSpPr/>
          <p:nvPr/>
        </p:nvSpPr>
        <p:spPr>
          <a:xfrm rot="5400000" flipH="1" flipV="1">
            <a:off x="7695010" y="3180161"/>
            <a:ext cx="997745" cy="9029700"/>
          </a:xfrm>
          <a:prstGeom prst="bentArrow">
            <a:avLst>
              <a:gd name="adj1" fmla="val 19352"/>
              <a:gd name="adj2" fmla="val 17518"/>
              <a:gd name="adj3" fmla="val 18197"/>
              <a:gd name="adj4" fmla="val 49192"/>
            </a:avLst>
          </a:prstGeom>
          <a:solidFill>
            <a:srgbClr val="067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28700">
              <a:defRPr/>
            </a:pPr>
            <a:endParaRPr lang="fr-FR" sz="2025" dirty="0">
              <a:solidFill>
                <a:prstClr val="black"/>
              </a:solidFill>
            </a:endParaRPr>
          </a:p>
        </p:txBody>
      </p:sp>
      <p:pic>
        <p:nvPicPr>
          <p:cNvPr id="39970" name="Image 22">
            <a:extLst>
              <a:ext uri="{FF2B5EF4-FFF2-40B4-BE49-F238E27FC236}">
                <a16:creationId xmlns:a16="http://schemas.microsoft.com/office/drawing/2014/main" id="{DDC6C642-3DEB-E27E-41D1-66C84DFC68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682" y="7541420"/>
            <a:ext cx="3514725" cy="133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9239311-27CD-18DA-048A-3634A5F96BE0}"/>
              </a:ext>
            </a:extLst>
          </p:cNvPr>
          <p:cNvSpPr txBox="1"/>
          <p:nvPr/>
        </p:nvSpPr>
        <p:spPr>
          <a:xfrm>
            <a:off x="6024563" y="7970045"/>
            <a:ext cx="1852613" cy="2654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028700">
              <a:defRPr/>
            </a:pPr>
            <a:r>
              <a:rPr lang="fr-FR" sz="1125" dirty="0">
                <a:solidFill>
                  <a:prstClr val="white"/>
                </a:solidFill>
                <a:latin typeface="Bahnschrift SemiBold SemiConden" panose="020B0502040204020203" pitchFamily="34" charset="0"/>
              </a:rPr>
              <a:t>RETOURS/SUIVI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32D51B53-BA54-379E-1A72-6473DC693CA9}"/>
              </a:ext>
            </a:extLst>
          </p:cNvPr>
          <p:cNvGrpSpPr>
            <a:grpSpLocks noChangeAspect="1"/>
          </p:cNvGrpSpPr>
          <p:nvPr/>
        </p:nvGrpSpPr>
        <p:grpSpPr>
          <a:xfrm>
            <a:off x="15964139" y="148175"/>
            <a:ext cx="2021682" cy="1318675"/>
            <a:chOff x="1911986" y="-689962"/>
            <a:chExt cx="3979124" cy="2595448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20561638-544D-7258-2476-C8D9BC45C201}"/>
                </a:ext>
              </a:extLst>
            </p:cNvPr>
            <p:cNvSpPr/>
            <p:nvPr/>
          </p:nvSpPr>
          <p:spPr>
            <a:xfrm>
              <a:off x="1911986" y="-689962"/>
              <a:ext cx="3979124" cy="2595448"/>
            </a:xfrm>
            <a:custGeom>
              <a:avLst/>
              <a:gdLst/>
              <a:ahLst/>
              <a:cxnLst/>
              <a:rect l="l" t="t" r="r" b="b"/>
              <a:pathLst>
                <a:path w="4876800" h="3035300">
                  <a:moveTo>
                    <a:pt x="0" y="0"/>
                  </a:moveTo>
                  <a:lnTo>
                    <a:pt x="0" y="3035300"/>
                  </a:lnTo>
                  <a:lnTo>
                    <a:pt x="4876800" y="3035300"/>
                  </a:lnTo>
                  <a:lnTo>
                    <a:pt x="487680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5">
            <a:extLst>
              <a:ext uri="{FF2B5EF4-FFF2-40B4-BE49-F238E27FC236}">
                <a16:creationId xmlns:a16="http://schemas.microsoft.com/office/drawing/2014/main" id="{CB45B19E-D584-928D-3ECF-F1844EEEE2E3}"/>
              </a:ext>
            </a:extLst>
          </p:cNvPr>
          <p:cNvGrpSpPr>
            <a:grpSpLocks noChangeAspect="1"/>
          </p:cNvGrpSpPr>
          <p:nvPr/>
        </p:nvGrpSpPr>
        <p:grpSpPr>
          <a:xfrm>
            <a:off x="15621000" y="9103196"/>
            <a:ext cx="2503484" cy="1042628"/>
            <a:chOff x="0" y="0"/>
            <a:chExt cx="4588116" cy="1910817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2F60AE91-18DB-49E0-F478-2B91845A18F0}"/>
                </a:ext>
              </a:extLst>
            </p:cNvPr>
            <p:cNvSpPr/>
            <p:nvPr/>
          </p:nvSpPr>
          <p:spPr>
            <a:xfrm>
              <a:off x="0" y="0"/>
              <a:ext cx="4588129" cy="1910842"/>
            </a:xfrm>
            <a:custGeom>
              <a:avLst/>
              <a:gdLst/>
              <a:ahLst/>
              <a:cxnLst/>
              <a:rect l="l" t="t" r="r" b="b"/>
              <a:pathLst>
                <a:path w="4588129" h="1910842">
                  <a:moveTo>
                    <a:pt x="0" y="0"/>
                  </a:moveTo>
                  <a:lnTo>
                    <a:pt x="0" y="1910842"/>
                  </a:lnTo>
                  <a:lnTo>
                    <a:pt x="4588129" y="1910842"/>
                  </a:lnTo>
                  <a:lnTo>
                    <a:pt x="4588129" y="0"/>
                  </a:lnTo>
                  <a:close/>
                </a:path>
              </a:pathLst>
            </a:custGeom>
            <a:blipFill>
              <a:blip r:embed="rId13"/>
              <a:stretch>
                <a:fillRect l="-50" r="-67" b="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4DF5B-384C-C589-682A-A2716F6C7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83E5A53-F780-F0D1-09A5-F8F2ED8A91B0}"/>
              </a:ext>
            </a:extLst>
          </p:cNvPr>
          <p:cNvSpPr/>
          <p:nvPr/>
        </p:nvSpPr>
        <p:spPr>
          <a:xfrm>
            <a:off x="-5033547" y="-63498"/>
            <a:ext cx="8595265" cy="10413997"/>
          </a:xfrm>
          <a:custGeom>
            <a:avLst/>
            <a:gdLst/>
            <a:ahLst/>
            <a:cxnLst/>
            <a:rect l="l" t="t" r="r" b="b"/>
            <a:pathLst>
              <a:path w="8595265" h="10413997">
                <a:moveTo>
                  <a:pt x="0" y="0"/>
                </a:moveTo>
                <a:lnTo>
                  <a:pt x="8595265" y="0"/>
                </a:lnTo>
                <a:lnTo>
                  <a:pt x="8595265" y="10413996"/>
                </a:lnTo>
                <a:lnTo>
                  <a:pt x="0" y="10413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0864CA6-77E0-3758-DCF1-1DE49EAF95AC}"/>
              </a:ext>
            </a:extLst>
          </p:cNvPr>
          <p:cNvGrpSpPr>
            <a:grpSpLocks noChangeAspect="1"/>
          </p:cNvGrpSpPr>
          <p:nvPr/>
        </p:nvGrpSpPr>
        <p:grpSpPr>
          <a:xfrm>
            <a:off x="15046166" y="500972"/>
            <a:ext cx="2527839" cy="1648824"/>
            <a:chOff x="1911986" y="-689962"/>
            <a:chExt cx="3979124" cy="259544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40BFC90-B26E-243C-66B7-1A1B46BD0A71}"/>
                </a:ext>
              </a:extLst>
            </p:cNvPr>
            <p:cNvSpPr/>
            <p:nvPr/>
          </p:nvSpPr>
          <p:spPr>
            <a:xfrm>
              <a:off x="1911986" y="-689962"/>
              <a:ext cx="3979124" cy="2595448"/>
            </a:xfrm>
            <a:custGeom>
              <a:avLst/>
              <a:gdLst/>
              <a:ahLst/>
              <a:cxnLst/>
              <a:rect l="l" t="t" r="r" b="b"/>
              <a:pathLst>
                <a:path w="4876800" h="3035300">
                  <a:moveTo>
                    <a:pt x="0" y="0"/>
                  </a:moveTo>
                  <a:lnTo>
                    <a:pt x="0" y="3035300"/>
                  </a:lnTo>
                  <a:lnTo>
                    <a:pt x="4876800" y="3035300"/>
                  </a:lnTo>
                  <a:lnTo>
                    <a:pt x="487680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3D3DFAF4-81F0-AE64-9BBA-0CFBD323ECF5}"/>
              </a:ext>
            </a:extLst>
          </p:cNvPr>
          <p:cNvGrpSpPr>
            <a:grpSpLocks noChangeAspect="1"/>
          </p:cNvGrpSpPr>
          <p:nvPr/>
        </p:nvGrpSpPr>
        <p:grpSpPr>
          <a:xfrm>
            <a:off x="14776733" y="8701842"/>
            <a:ext cx="3130267" cy="1303665"/>
            <a:chOff x="0" y="0"/>
            <a:chExt cx="4588116" cy="191081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F2952A3-040F-2A3B-1135-1E23BB69C97D}"/>
                </a:ext>
              </a:extLst>
            </p:cNvPr>
            <p:cNvSpPr/>
            <p:nvPr/>
          </p:nvSpPr>
          <p:spPr>
            <a:xfrm>
              <a:off x="0" y="0"/>
              <a:ext cx="4588129" cy="1910842"/>
            </a:xfrm>
            <a:custGeom>
              <a:avLst/>
              <a:gdLst/>
              <a:ahLst/>
              <a:cxnLst/>
              <a:rect l="l" t="t" r="r" b="b"/>
              <a:pathLst>
                <a:path w="4588129" h="1910842">
                  <a:moveTo>
                    <a:pt x="0" y="0"/>
                  </a:moveTo>
                  <a:lnTo>
                    <a:pt x="0" y="1910842"/>
                  </a:lnTo>
                  <a:lnTo>
                    <a:pt x="4588129" y="1910842"/>
                  </a:lnTo>
                  <a:lnTo>
                    <a:pt x="4588129" y="0"/>
                  </a:lnTo>
                  <a:close/>
                </a:path>
              </a:pathLst>
            </a:custGeom>
            <a:blipFill>
              <a:blip r:embed="rId6"/>
              <a:stretch>
                <a:fillRect l="-50" r="-67" b="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274C8C92-544F-64EF-90A0-1AF610110A64}"/>
              </a:ext>
            </a:extLst>
          </p:cNvPr>
          <p:cNvSpPr txBox="1"/>
          <p:nvPr/>
        </p:nvSpPr>
        <p:spPr>
          <a:xfrm>
            <a:off x="14123880" y="2993593"/>
            <a:ext cx="3135420" cy="4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8"/>
              </a:lnSpc>
            </a:pPr>
            <a:r>
              <a:rPr lang="en-US" sz="2463">
                <a:solidFill>
                  <a:srgbClr val="FFFFFF"/>
                </a:solidFill>
                <a:latin typeface="CS Gordon Sans"/>
                <a:ea typeface="CS Gordon Sans"/>
                <a:cs typeface="CS Gordon Sans"/>
                <a:sym typeface="CS Gordon Sans"/>
              </a:rPr>
              <a:t>8ème édition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E85EC02-EB9E-367F-7796-5F758814BCAB}"/>
              </a:ext>
            </a:extLst>
          </p:cNvPr>
          <p:cNvSpPr txBox="1"/>
          <p:nvPr/>
        </p:nvSpPr>
        <p:spPr>
          <a:xfrm>
            <a:off x="1267961" y="2645639"/>
            <a:ext cx="1379220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44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ENJEUX</a:t>
            </a:r>
            <a:endParaRPr lang="fr-FR" sz="4400" b="1" i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4DD62AF-EEA0-940C-5131-4FBA63E8A4F0}"/>
              </a:ext>
            </a:extLst>
          </p:cNvPr>
          <p:cNvSpPr txBox="1"/>
          <p:nvPr/>
        </p:nvSpPr>
        <p:spPr>
          <a:xfrm>
            <a:off x="3810000" y="4340233"/>
            <a:ext cx="116632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rgbClr val="008080"/>
                </a:solidFill>
              </a:rPr>
              <a:t>Bien-être et qualité de vie des usagers/patients +++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altLang="fr-FR" sz="3200" b="1" dirty="0">
              <a:solidFill>
                <a:srgbClr val="00808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rgbClr val="008080"/>
                </a:solidFill>
              </a:rPr>
              <a:t>Productivité des entreprises (+ 6%)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altLang="fr-FR" sz="3200" b="1" dirty="0">
              <a:solidFill>
                <a:srgbClr val="00808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rgbClr val="008080"/>
                </a:solidFill>
              </a:rPr>
              <a:t>Baisse des dépenses de santé</a:t>
            </a:r>
            <a:endParaRPr lang="fr-FR" sz="32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28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5599671E-2A75-E1F8-BB10-648EC4A78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12320" y="3857625"/>
            <a:ext cx="11341893" cy="1285875"/>
          </a:xfrm>
        </p:spPr>
        <p:txBody>
          <a:bodyPr vert="horz" lIns="101250" tIns="52650" rIns="101250" bIns="52650" rtlCol="0" anchor="ctr">
            <a:normAutofit fontScale="90000"/>
          </a:bodyPr>
          <a:lstStyle/>
          <a:p>
            <a:pPr>
              <a:tabLst>
                <a:tab pos="0" algn="l"/>
                <a:tab pos="502445" algn="l"/>
                <a:tab pos="1007270" algn="l"/>
                <a:tab pos="1514475" algn="l"/>
                <a:tab pos="2019300" algn="l"/>
                <a:tab pos="2524125" algn="l"/>
                <a:tab pos="3028950" algn="l"/>
                <a:tab pos="3536157" algn="l"/>
                <a:tab pos="4040982" algn="l"/>
                <a:tab pos="4545807" algn="l"/>
                <a:tab pos="5050632" algn="l"/>
                <a:tab pos="5557838" algn="l"/>
                <a:tab pos="6062663" algn="l"/>
                <a:tab pos="6567488" algn="l"/>
                <a:tab pos="7072313" algn="l"/>
                <a:tab pos="7579520" algn="l"/>
                <a:tab pos="8084345" algn="l"/>
                <a:tab pos="8589170" algn="l"/>
                <a:tab pos="9093995" algn="l"/>
                <a:tab pos="9601200" algn="l"/>
                <a:tab pos="10106025" algn="l"/>
              </a:tabLst>
              <a:defRPr/>
            </a:pPr>
            <a:br>
              <a:rPr lang="fr-FR" altLang="fr-FR" sz="4200" dirty="0">
                <a:solidFill>
                  <a:srgbClr val="0070C0"/>
                </a:solidFill>
              </a:rPr>
            </a:br>
            <a:br>
              <a:rPr lang="fr-FR" altLang="fr-FR" sz="4200" dirty="0">
                <a:solidFill>
                  <a:srgbClr val="0070C0"/>
                </a:solidFill>
              </a:rPr>
            </a:br>
            <a:endParaRPr lang="fr-FR" altLang="fr-FR" sz="9000" dirty="0">
              <a:solidFill>
                <a:schemeClr val="bg1"/>
              </a:solidFill>
            </a:endParaRPr>
          </a:p>
        </p:txBody>
      </p:sp>
      <p:pic>
        <p:nvPicPr>
          <p:cNvPr id="49155" name="Image 1">
            <a:extLst>
              <a:ext uri="{FF2B5EF4-FFF2-40B4-BE49-F238E27FC236}">
                <a16:creationId xmlns:a16="http://schemas.microsoft.com/office/drawing/2014/main" id="{A3671190-EE4A-C2E5-0173-8D2E2B7E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6675"/>
            <a:ext cx="13639800" cy="101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508A20-2BDC-252B-814F-252BAB19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325" y="4207670"/>
            <a:ext cx="9670257" cy="1485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5963" dirty="0">
                <a:solidFill>
                  <a:schemeClr val="bg1"/>
                </a:solidFill>
              </a:rPr>
              <a:t>Questionnaire Ricci et Gagnon</a:t>
            </a:r>
            <a:br>
              <a:rPr lang="fr-FR" sz="4950" dirty="0">
                <a:solidFill>
                  <a:schemeClr val="bg1"/>
                </a:solidFill>
              </a:rPr>
            </a:br>
            <a:br>
              <a:rPr lang="fr-FR" sz="4950" dirty="0">
                <a:solidFill>
                  <a:schemeClr val="bg1"/>
                </a:solidFill>
              </a:rPr>
            </a:b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(A) COMPORTEMENTS SEDENTAIRES</a:t>
            </a:r>
            <a:br>
              <a:rPr lang="fr-FR" sz="4950" dirty="0">
                <a:solidFill>
                  <a:schemeClr val="bg1"/>
                </a:solidFill>
              </a:rPr>
            </a:b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(B) ACTIVITES PHYSIQUES DE LOISIR (DONT SPORTS)</a:t>
            </a:r>
            <a:br>
              <a:rPr lang="fr-FR" sz="4950" dirty="0">
                <a:solidFill>
                  <a:schemeClr val="bg1"/>
                </a:solidFill>
              </a:rPr>
            </a:b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(C) ACTIVITES PHYSIQUES QUOTIDIENNES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5539" name="Espace réservé du contenu 2">
            <a:extLst>
              <a:ext uri="{FF2B5EF4-FFF2-40B4-BE49-F238E27FC236}">
                <a16:creationId xmlns:a16="http://schemas.microsoft.com/office/drawing/2014/main" id="{252F227F-FA63-63E3-0EF2-929D9F7783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19463" y="6010275"/>
            <a:ext cx="9672638" cy="4364832"/>
          </a:xfrm>
        </p:spPr>
        <p:txBody>
          <a:bodyPr/>
          <a:lstStyle/>
          <a:p>
            <a:pPr marL="0" indent="0">
              <a:buNone/>
            </a:pPr>
            <a:r>
              <a:rPr lang="fr-FR" altLang="fr-FR" sz="4500">
                <a:solidFill>
                  <a:srgbClr val="0070C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65540" name="Espace réservé du numéro de diapositive 3">
            <a:extLst>
              <a:ext uri="{FF2B5EF4-FFF2-40B4-BE49-F238E27FC236}">
                <a16:creationId xmlns:a16="http://schemas.microsoft.com/office/drawing/2014/main" id="{E9A72872-1843-3BCC-5EA2-3533BA3A7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1pPr>
            <a:lvl2pPr marL="1114425" indent="-428625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2pPr>
            <a:lvl3pPr marL="1714500" indent="-3429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3pPr>
            <a:lvl4pPr marL="2400300" indent="-3429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4pPr>
            <a:lvl5pPr marL="3086100" indent="-3429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5pPr>
            <a:lvl6pPr marL="3771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6pPr>
            <a:lvl7pPr marL="44577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7pPr>
            <a:lvl8pPr marL="5143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8pPr>
            <a:lvl9pPr marL="5829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9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AB92AB8A-7A3F-8149-B31E-0A090A38E0F8}" type="slidenum">
              <a:rPr lang="fr-FR" altLang="fr-FR" sz="2100">
                <a:solidFill>
                  <a:srgbClr val="FFFFFF"/>
                </a:solidFill>
              </a:rPr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15</a:t>
            </a:fld>
            <a:endParaRPr lang="fr-FR" altLang="fr-FR" sz="2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E752FD-23F6-1299-4CBC-74D0E0A2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295" y="5574507"/>
            <a:ext cx="9670256" cy="1485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5963" dirty="0">
                <a:solidFill>
                  <a:schemeClr val="bg1"/>
                </a:solidFill>
              </a:rPr>
              <a:t>Ricci et Gagnon</a:t>
            </a:r>
            <a:br>
              <a:rPr lang="fr-FR" sz="4950" dirty="0">
                <a:solidFill>
                  <a:schemeClr val="bg1"/>
                </a:solidFill>
              </a:rPr>
            </a:b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(A) COMPORTEMENTS SEDENTAIRES Combien de temps passez-vous en position assise par jour (loisirs, télé, ordinateur, travail, etc.) 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+ de 5 h          1 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4 à 5 h            2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3 à 4 h            3 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2 à 3 h            4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Moins de 2 h    5</a:t>
            </a:r>
            <a:br>
              <a:rPr lang="fr-FR" sz="4950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/>
              <a:t>  </a:t>
            </a:r>
          </a:p>
        </p:txBody>
      </p:sp>
      <p:sp>
        <p:nvSpPr>
          <p:cNvPr id="66563" name="Espace réservé du contenu 2">
            <a:extLst>
              <a:ext uri="{FF2B5EF4-FFF2-40B4-BE49-F238E27FC236}">
                <a16:creationId xmlns:a16="http://schemas.microsoft.com/office/drawing/2014/main" id="{8A3F1068-3E79-1557-8797-C7A5971273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19463" y="6010275"/>
            <a:ext cx="9672638" cy="4364832"/>
          </a:xfrm>
        </p:spPr>
        <p:txBody>
          <a:bodyPr/>
          <a:lstStyle/>
          <a:p>
            <a:pPr marL="0" indent="0">
              <a:buNone/>
            </a:pPr>
            <a:r>
              <a:rPr lang="fr-FR" altLang="fr-FR" sz="4500">
                <a:solidFill>
                  <a:srgbClr val="0070C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66564" name="Espace réservé du numéro de diapositive 3">
            <a:extLst>
              <a:ext uri="{FF2B5EF4-FFF2-40B4-BE49-F238E27FC236}">
                <a16:creationId xmlns:a16="http://schemas.microsoft.com/office/drawing/2014/main" id="{0E2D7FE9-C05F-BF21-C001-5CDBF68B2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1pPr>
            <a:lvl2pPr marL="1114425" indent="-428625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2pPr>
            <a:lvl3pPr marL="1714500" indent="-3429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3pPr>
            <a:lvl4pPr marL="2400300" indent="-3429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4pPr>
            <a:lvl5pPr marL="3086100" indent="-3429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5pPr>
            <a:lvl6pPr marL="3771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6pPr>
            <a:lvl7pPr marL="44577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7pPr>
            <a:lvl8pPr marL="5143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8pPr>
            <a:lvl9pPr marL="5829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9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E116A865-BBEE-914C-8F3C-C59B5E8A6019}" type="slidenum">
              <a:rPr lang="fr-FR" altLang="fr-FR" sz="2100">
                <a:solidFill>
                  <a:srgbClr val="FFFFFF"/>
                </a:solidFill>
              </a:rPr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fr-FR" altLang="fr-FR" sz="2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8C40C4-45D3-FE82-823D-1F9726E36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45" y="3955257"/>
            <a:ext cx="9670256" cy="1485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r-FR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(B) ACTIVITES PHYSIQUES DE LOISIR (DONT SPORTS)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 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Pratiquez-vous régulièrement une ou des activités physiques ? </a:t>
            </a:r>
            <a:br>
              <a:rPr lang="fr-FR" sz="4950" dirty="0">
                <a:solidFill>
                  <a:schemeClr val="bg1"/>
                </a:solidFill>
              </a:rPr>
            </a:br>
            <a:br>
              <a:rPr lang="fr-FR" sz="4950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Non    1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Oui     5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rgbClr val="0070C0"/>
                </a:solidFill>
              </a:rPr>
            </a:br>
            <a:endParaRPr lang="fr-FR" dirty="0"/>
          </a:p>
        </p:txBody>
      </p:sp>
      <p:sp>
        <p:nvSpPr>
          <p:cNvPr id="67588" name="Espace réservé du numéro de diapositive 3">
            <a:extLst>
              <a:ext uri="{FF2B5EF4-FFF2-40B4-BE49-F238E27FC236}">
                <a16:creationId xmlns:a16="http://schemas.microsoft.com/office/drawing/2014/main" id="{C32EF60F-28E3-2E0E-D864-6620E012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1pPr>
            <a:lvl2pPr marL="1114425" indent="-428625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2pPr>
            <a:lvl3pPr marL="1714500" indent="-3429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3pPr>
            <a:lvl4pPr marL="2400300" indent="-3429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4pPr>
            <a:lvl5pPr marL="3086100" indent="-3429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5pPr>
            <a:lvl6pPr marL="3771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6pPr>
            <a:lvl7pPr marL="44577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7pPr>
            <a:lvl8pPr marL="5143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8pPr>
            <a:lvl9pPr marL="5829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9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65A69332-3171-4247-B36C-455AB12B4A5B}" type="slidenum">
              <a:rPr lang="fr-FR" altLang="fr-FR" sz="2100">
                <a:solidFill>
                  <a:srgbClr val="FFFFFF"/>
                </a:solidFill>
              </a:rPr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17</a:t>
            </a:fld>
            <a:endParaRPr lang="fr-FR" altLang="fr-FR" sz="2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38E4C9-E2EA-B2BC-A3AD-3D83F6A8E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475" y="3414713"/>
            <a:ext cx="9670257" cy="1485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</a:rPr>
              <a:t>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A quelle fréquence pratiquez-vous l’ensemble de ces activités ? </a:t>
            </a:r>
            <a:br>
              <a:rPr lang="fr-FR" sz="4950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1 à 2 fois /mois  1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1 fois/semaine   2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2 fois/semaine   3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3 fois/semaine   4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4 fois/semaine   5</a:t>
            </a:r>
            <a:br>
              <a:rPr lang="fr-FR" sz="4950" dirty="0">
                <a:solidFill>
                  <a:srgbClr val="0070C0"/>
                </a:solidFill>
              </a:rPr>
            </a:br>
            <a:endParaRPr lang="fr-FR" sz="4950" dirty="0"/>
          </a:p>
        </p:txBody>
      </p:sp>
      <p:sp>
        <p:nvSpPr>
          <p:cNvPr id="68612" name="Espace réservé du numéro de diapositive 3">
            <a:extLst>
              <a:ext uri="{FF2B5EF4-FFF2-40B4-BE49-F238E27FC236}">
                <a16:creationId xmlns:a16="http://schemas.microsoft.com/office/drawing/2014/main" id="{912DAFCE-20C5-3E4F-9435-C852A83C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1pPr>
            <a:lvl2pPr marL="1114425" indent="-428625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2pPr>
            <a:lvl3pPr marL="1714500" indent="-3429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3pPr>
            <a:lvl4pPr marL="2400300" indent="-3429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4pPr>
            <a:lvl5pPr marL="3086100" indent="-3429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5pPr>
            <a:lvl6pPr marL="3771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6pPr>
            <a:lvl7pPr marL="44577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7pPr>
            <a:lvl8pPr marL="5143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8pPr>
            <a:lvl9pPr marL="5829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9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B6C79C39-F8C2-4A46-B422-03DD4420C96A}" type="slidenum">
              <a:rPr lang="fr-FR" altLang="fr-FR" sz="2100">
                <a:solidFill>
                  <a:srgbClr val="FFFFFF"/>
                </a:solidFill>
              </a:rPr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18</a:t>
            </a:fld>
            <a:endParaRPr lang="fr-FR" altLang="fr-FR" sz="2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A0D6CD-8635-8BA8-0043-B3CF6F492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475" y="4712495"/>
            <a:ext cx="9670257" cy="1485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950" dirty="0">
                <a:solidFill>
                  <a:schemeClr val="bg1"/>
                </a:solidFill>
              </a:rPr>
              <a:t>Combien de minutes consacrez-vous en moyenne à chaque séance d’activité physique ?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 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Moins de 15 min   1 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16 à 30 min          2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31 à 45 min          3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46 à 60 min          4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Plus de 60 min      5    </a:t>
            </a:r>
            <a:br>
              <a:rPr lang="fr-FR" sz="4950" dirty="0">
                <a:solidFill>
                  <a:srgbClr val="0070C0"/>
                </a:solidFill>
              </a:rPr>
            </a:br>
            <a:br>
              <a:rPr lang="fr-FR" sz="4950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  </a:t>
            </a:r>
          </a:p>
        </p:txBody>
      </p:sp>
      <p:sp>
        <p:nvSpPr>
          <p:cNvPr id="69636" name="Espace réservé du numéro de diapositive 3">
            <a:extLst>
              <a:ext uri="{FF2B5EF4-FFF2-40B4-BE49-F238E27FC236}">
                <a16:creationId xmlns:a16="http://schemas.microsoft.com/office/drawing/2014/main" id="{5A260919-B170-5349-C7DD-21598073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1pPr>
            <a:lvl2pPr marL="1114425" indent="-428625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2pPr>
            <a:lvl3pPr marL="1714500" indent="-3429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3pPr>
            <a:lvl4pPr marL="2400300" indent="-3429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4pPr>
            <a:lvl5pPr marL="3086100" indent="-3429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5pPr>
            <a:lvl6pPr marL="3771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6pPr>
            <a:lvl7pPr marL="44577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7pPr>
            <a:lvl8pPr marL="5143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8pPr>
            <a:lvl9pPr marL="5829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9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D9EDDD65-48F0-BB42-8E57-1CB8DB606027}" type="slidenum">
              <a:rPr lang="fr-FR" altLang="fr-FR" sz="2100">
                <a:solidFill>
                  <a:srgbClr val="FFFFFF"/>
                </a:solidFill>
              </a:rPr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19</a:t>
            </a:fld>
            <a:endParaRPr lang="fr-FR" altLang="fr-FR" sz="2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96D01-AE54-577D-E378-29378FA1D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77FC957-5861-3BEA-A696-E4F35C73996E}"/>
              </a:ext>
            </a:extLst>
          </p:cNvPr>
          <p:cNvSpPr/>
          <p:nvPr/>
        </p:nvSpPr>
        <p:spPr>
          <a:xfrm>
            <a:off x="-5033547" y="-63498"/>
            <a:ext cx="8595265" cy="10413997"/>
          </a:xfrm>
          <a:custGeom>
            <a:avLst/>
            <a:gdLst/>
            <a:ahLst/>
            <a:cxnLst/>
            <a:rect l="l" t="t" r="r" b="b"/>
            <a:pathLst>
              <a:path w="8595265" h="10413997">
                <a:moveTo>
                  <a:pt x="0" y="0"/>
                </a:moveTo>
                <a:lnTo>
                  <a:pt x="8595265" y="0"/>
                </a:lnTo>
                <a:lnTo>
                  <a:pt x="8595265" y="10413996"/>
                </a:lnTo>
                <a:lnTo>
                  <a:pt x="0" y="10413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E977CCB-1E88-C352-A002-44252A8A315B}"/>
              </a:ext>
            </a:extLst>
          </p:cNvPr>
          <p:cNvGrpSpPr>
            <a:grpSpLocks noChangeAspect="1"/>
          </p:cNvGrpSpPr>
          <p:nvPr/>
        </p:nvGrpSpPr>
        <p:grpSpPr>
          <a:xfrm>
            <a:off x="15046166" y="500972"/>
            <a:ext cx="2527839" cy="1648824"/>
            <a:chOff x="1911986" y="-689962"/>
            <a:chExt cx="3979124" cy="259544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1721B7C-FF14-BE95-934D-821094CB975B}"/>
                </a:ext>
              </a:extLst>
            </p:cNvPr>
            <p:cNvSpPr/>
            <p:nvPr/>
          </p:nvSpPr>
          <p:spPr>
            <a:xfrm>
              <a:off x="1911986" y="-689962"/>
              <a:ext cx="3979124" cy="2595448"/>
            </a:xfrm>
            <a:custGeom>
              <a:avLst/>
              <a:gdLst/>
              <a:ahLst/>
              <a:cxnLst/>
              <a:rect l="l" t="t" r="r" b="b"/>
              <a:pathLst>
                <a:path w="4876800" h="3035300">
                  <a:moveTo>
                    <a:pt x="0" y="0"/>
                  </a:moveTo>
                  <a:lnTo>
                    <a:pt x="0" y="3035300"/>
                  </a:lnTo>
                  <a:lnTo>
                    <a:pt x="4876800" y="3035300"/>
                  </a:lnTo>
                  <a:lnTo>
                    <a:pt x="487680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C64F68DD-9549-F238-10C0-5FA7D0F489E8}"/>
              </a:ext>
            </a:extLst>
          </p:cNvPr>
          <p:cNvGrpSpPr>
            <a:grpSpLocks noChangeAspect="1"/>
          </p:cNvGrpSpPr>
          <p:nvPr/>
        </p:nvGrpSpPr>
        <p:grpSpPr>
          <a:xfrm>
            <a:off x="14776733" y="8701842"/>
            <a:ext cx="3130267" cy="1303665"/>
            <a:chOff x="0" y="0"/>
            <a:chExt cx="4588116" cy="191081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F3CF6BE-B4C1-CE76-B924-646905ADC942}"/>
                </a:ext>
              </a:extLst>
            </p:cNvPr>
            <p:cNvSpPr/>
            <p:nvPr/>
          </p:nvSpPr>
          <p:spPr>
            <a:xfrm>
              <a:off x="0" y="0"/>
              <a:ext cx="4588129" cy="1910842"/>
            </a:xfrm>
            <a:custGeom>
              <a:avLst/>
              <a:gdLst/>
              <a:ahLst/>
              <a:cxnLst/>
              <a:rect l="l" t="t" r="r" b="b"/>
              <a:pathLst>
                <a:path w="4588129" h="1910842">
                  <a:moveTo>
                    <a:pt x="0" y="0"/>
                  </a:moveTo>
                  <a:lnTo>
                    <a:pt x="0" y="1910842"/>
                  </a:lnTo>
                  <a:lnTo>
                    <a:pt x="4588129" y="1910842"/>
                  </a:lnTo>
                  <a:lnTo>
                    <a:pt x="4588129" y="0"/>
                  </a:lnTo>
                  <a:close/>
                </a:path>
              </a:pathLst>
            </a:custGeom>
            <a:blipFill>
              <a:blip r:embed="rId6"/>
              <a:stretch>
                <a:fillRect l="-50" r="-67" b="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1FE50C8B-AAC7-A7A3-0540-2E623FECC947}"/>
              </a:ext>
            </a:extLst>
          </p:cNvPr>
          <p:cNvSpPr txBox="1"/>
          <p:nvPr/>
        </p:nvSpPr>
        <p:spPr>
          <a:xfrm>
            <a:off x="14123880" y="2993593"/>
            <a:ext cx="3135420" cy="4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8"/>
              </a:lnSpc>
            </a:pPr>
            <a:r>
              <a:rPr lang="en-US" sz="2463">
                <a:solidFill>
                  <a:srgbClr val="FFFFFF"/>
                </a:solidFill>
                <a:latin typeface="CS Gordon Sans"/>
                <a:ea typeface="CS Gordon Sans"/>
                <a:cs typeface="CS Gordon Sans"/>
                <a:sym typeface="CS Gordon Sans"/>
              </a:rPr>
              <a:t>8ème édition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092F51B-0E18-6D69-6956-E050E26BE6A4}"/>
              </a:ext>
            </a:extLst>
          </p:cNvPr>
          <p:cNvSpPr txBox="1"/>
          <p:nvPr/>
        </p:nvSpPr>
        <p:spPr>
          <a:xfrm>
            <a:off x="3563273" y="3528356"/>
            <a:ext cx="13792201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44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Qu’est-ce que : PREVENIR ?</a:t>
            </a:r>
          </a:p>
          <a:p>
            <a:pPr algn="ctr"/>
            <a:endParaRPr lang="fr-FR" sz="2800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4400" b="1" dirty="0">
                <a:latin typeface="Bverd" charset="0"/>
                <a:ea typeface="ＭＳ Ｐゴシック" panose="020B0600070205080204" pitchFamily="34" charset="-128"/>
              </a:rPr>
              <a:t>C’est empêcher ou retarder l’apparition d’un phénomène (accident, maladie, perte d’autonomie…)</a:t>
            </a:r>
            <a:endParaRPr lang="fr-FR" sz="4400" b="1" i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164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350720-CE0A-0638-8278-DD1DF2DA8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325" y="5791200"/>
            <a:ext cx="9670257" cy="1485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sz="4950" dirty="0">
                <a:solidFill>
                  <a:schemeClr val="bg1"/>
                </a:solidFill>
              </a:rPr>
              <a:t>Habituellement comment percevez-vous votre effort ?</a:t>
            </a:r>
            <a:br>
              <a:rPr lang="fr-FR" sz="4950" dirty="0">
                <a:solidFill>
                  <a:schemeClr val="bg1"/>
                </a:solidFill>
              </a:rPr>
            </a:br>
            <a:br>
              <a:rPr lang="fr-FR" sz="4950" dirty="0">
                <a:solidFill>
                  <a:schemeClr val="bg1"/>
                </a:solidFill>
              </a:rPr>
            </a:b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Le chiffre 1 représentant un effort très facile et le 5, un effort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difficile.</a:t>
            </a:r>
            <a:br>
              <a:rPr lang="fr-FR" sz="4950" dirty="0">
                <a:solidFill>
                  <a:srgbClr val="0070C0"/>
                </a:solidFill>
              </a:rPr>
            </a:br>
            <a:br>
              <a:rPr lang="fr-FR" sz="4950" dirty="0">
                <a:solidFill>
                  <a:srgbClr val="0070C0"/>
                </a:solidFill>
              </a:rPr>
            </a:br>
            <a:br>
              <a:rPr lang="fr-FR" sz="4950" dirty="0">
                <a:solidFill>
                  <a:srgbClr val="0070C0"/>
                </a:solidFill>
              </a:rPr>
            </a:br>
            <a:br>
              <a:rPr lang="fr-FR" sz="4950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  </a:t>
            </a:r>
          </a:p>
        </p:txBody>
      </p:sp>
      <p:sp>
        <p:nvSpPr>
          <p:cNvPr id="71684" name="Espace réservé du numéro de diapositive 3">
            <a:extLst>
              <a:ext uri="{FF2B5EF4-FFF2-40B4-BE49-F238E27FC236}">
                <a16:creationId xmlns:a16="http://schemas.microsoft.com/office/drawing/2014/main" id="{CF3A558F-2ED7-37C7-C071-51EE47F1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1pPr>
            <a:lvl2pPr marL="1114425" indent="-428625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2pPr>
            <a:lvl3pPr marL="1714500" indent="-3429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3pPr>
            <a:lvl4pPr marL="2400300" indent="-3429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4pPr>
            <a:lvl5pPr marL="3086100" indent="-3429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5pPr>
            <a:lvl6pPr marL="3771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6pPr>
            <a:lvl7pPr marL="44577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7pPr>
            <a:lvl8pPr marL="5143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8pPr>
            <a:lvl9pPr marL="5829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9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65F0C9E6-60E4-9446-8E2A-02AFA41AC179}" type="slidenum">
              <a:rPr lang="fr-FR" altLang="fr-FR" sz="2100">
                <a:solidFill>
                  <a:srgbClr val="FFFFFF"/>
                </a:solidFill>
              </a:rPr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20</a:t>
            </a:fld>
            <a:endParaRPr lang="fr-FR" altLang="fr-FR" sz="2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CE78A-6569-5DCE-B522-D1652B33A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333" y="6010275"/>
            <a:ext cx="9670256" cy="1485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950" dirty="0">
                <a:solidFill>
                  <a:schemeClr val="bg1"/>
                </a:solidFill>
              </a:rPr>
              <a:t>(C) ACTIVITES PHYSIQUES QUOTIDIENNES </a:t>
            </a:r>
            <a:br>
              <a:rPr lang="fr-FR" sz="4950" dirty="0">
                <a:solidFill>
                  <a:schemeClr val="bg1"/>
                </a:solidFill>
              </a:rPr>
            </a:b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Quelle intensité d’activité physique votre travail requiert-il ? </a:t>
            </a:r>
            <a:br>
              <a:rPr lang="fr-FR" sz="4950" dirty="0">
                <a:solidFill>
                  <a:schemeClr val="bg1"/>
                </a:solidFill>
              </a:rPr>
            </a:b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Légère          1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Modérée       2 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Moyenne       3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Intense         4 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Très intense  5</a:t>
            </a:r>
            <a:br>
              <a:rPr lang="fr-FR" dirty="0">
                <a:solidFill>
                  <a:srgbClr val="0070C0"/>
                </a:solidFill>
              </a:rPr>
            </a:br>
            <a:br>
              <a:rPr lang="fr-FR" sz="4950" dirty="0">
                <a:solidFill>
                  <a:srgbClr val="0070C0"/>
                </a:solidFill>
              </a:rPr>
            </a:br>
            <a:br>
              <a:rPr lang="fr-FR" sz="4950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  </a:t>
            </a:r>
          </a:p>
        </p:txBody>
      </p:sp>
      <p:sp>
        <p:nvSpPr>
          <p:cNvPr id="72708" name="Espace réservé du numéro de diapositive 3">
            <a:extLst>
              <a:ext uri="{FF2B5EF4-FFF2-40B4-BE49-F238E27FC236}">
                <a16:creationId xmlns:a16="http://schemas.microsoft.com/office/drawing/2014/main" id="{66DADD30-7CC4-7357-72FD-35DBCF86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1pPr>
            <a:lvl2pPr marL="1114425" indent="-428625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2pPr>
            <a:lvl3pPr marL="1714500" indent="-3429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3pPr>
            <a:lvl4pPr marL="2400300" indent="-3429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4pPr>
            <a:lvl5pPr marL="3086100" indent="-3429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5pPr>
            <a:lvl6pPr marL="3771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6pPr>
            <a:lvl7pPr marL="44577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7pPr>
            <a:lvl8pPr marL="5143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8pPr>
            <a:lvl9pPr marL="5829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9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B0711018-2932-8E47-9AF7-E2C0712DE819}" type="slidenum">
              <a:rPr lang="fr-FR" altLang="fr-FR" sz="2100">
                <a:solidFill>
                  <a:srgbClr val="FFFFFF"/>
                </a:solidFill>
              </a:rPr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21</a:t>
            </a:fld>
            <a:endParaRPr lang="fr-FR" altLang="fr-FR" sz="2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2D11A0-5BE3-C445-C15D-4FC73F7A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175" y="5791200"/>
            <a:ext cx="9670257" cy="1485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950" dirty="0">
                <a:solidFill>
                  <a:schemeClr val="bg1"/>
                </a:solidFill>
              </a:rPr>
              <a:t>En dehors de votre travail régulier, combien d’heures consacrez-vous par semaine aux travaux légers : bricolage, jardinage, ménages, etc. ? </a:t>
            </a:r>
            <a:br>
              <a:rPr lang="fr-FR" sz="4950" dirty="0">
                <a:solidFill>
                  <a:schemeClr val="bg1"/>
                </a:solidFill>
              </a:rPr>
            </a:b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Moins de 2 h  1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3 à 4 h          2 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5 à 6 h          3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7 à 9 h          4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Plus de 10 h  5</a:t>
            </a:r>
            <a:br>
              <a:rPr lang="fr-FR" dirty="0">
                <a:solidFill>
                  <a:srgbClr val="0070C0"/>
                </a:solidFill>
              </a:rPr>
            </a:br>
            <a:br>
              <a:rPr lang="fr-FR" sz="4950" dirty="0">
                <a:solidFill>
                  <a:srgbClr val="0070C0"/>
                </a:solidFill>
              </a:rPr>
            </a:br>
            <a:br>
              <a:rPr lang="fr-FR" sz="4950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  </a:t>
            </a:r>
          </a:p>
        </p:txBody>
      </p:sp>
      <p:sp>
        <p:nvSpPr>
          <p:cNvPr id="73732" name="Espace réservé du numéro de diapositive 3">
            <a:extLst>
              <a:ext uri="{FF2B5EF4-FFF2-40B4-BE49-F238E27FC236}">
                <a16:creationId xmlns:a16="http://schemas.microsoft.com/office/drawing/2014/main" id="{3D3458B6-F090-FBE9-ABDB-3EE1103C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1pPr>
            <a:lvl2pPr marL="1114425" indent="-428625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2pPr>
            <a:lvl3pPr marL="1714500" indent="-3429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3pPr>
            <a:lvl4pPr marL="2400300" indent="-3429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4pPr>
            <a:lvl5pPr marL="3086100" indent="-3429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5pPr>
            <a:lvl6pPr marL="3771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6pPr>
            <a:lvl7pPr marL="44577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7pPr>
            <a:lvl8pPr marL="5143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8pPr>
            <a:lvl9pPr marL="5829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9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821B9097-83D2-C04A-8812-8240D5457983}" type="slidenum">
              <a:rPr lang="fr-FR" altLang="fr-FR" sz="2100">
                <a:solidFill>
                  <a:srgbClr val="FFFFFF"/>
                </a:solidFill>
              </a:rPr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22</a:t>
            </a:fld>
            <a:endParaRPr lang="fr-FR" altLang="fr-FR" sz="2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A2CEC5-0104-C902-F9BF-F13CF6F58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175" y="5267325"/>
            <a:ext cx="9670257" cy="1485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950" dirty="0">
                <a:solidFill>
                  <a:schemeClr val="bg1"/>
                </a:solidFill>
              </a:rPr>
              <a:t>Combien de minutes par jour consacrez-vous à la marche ?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 </a:t>
            </a:r>
            <a:br>
              <a:rPr lang="fr-FR" sz="4950" dirty="0">
                <a:solidFill>
                  <a:schemeClr val="bg1"/>
                </a:solidFill>
              </a:rPr>
            </a:b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Moins de 15 min  1 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16 à 30 min         2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31 à 45 min         3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46 à 60 min         4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Plus de 60 min   </a:t>
            </a:r>
            <a:r>
              <a:rPr lang="fr-FR" dirty="0">
                <a:solidFill>
                  <a:schemeClr val="bg1"/>
                </a:solidFill>
              </a:rPr>
              <a:t>  </a:t>
            </a:r>
            <a:r>
              <a:rPr lang="fr-FR" sz="4950" dirty="0">
                <a:solidFill>
                  <a:schemeClr val="bg1"/>
                </a:solidFill>
              </a:rPr>
              <a:t>5</a:t>
            </a:r>
            <a:r>
              <a:rPr lang="fr-FR" dirty="0">
                <a:solidFill>
                  <a:schemeClr val="bg1"/>
                </a:solidFill>
              </a:rPr>
              <a:t> </a:t>
            </a:r>
            <a:br>
              <a:rPr lang="fr-FR" dirty="0">
                <a:solidFill>
                  <a:srgbClr val="0070C0"/>
                </a:solidFill>
              </a:rPr>
            </a:br>
            <a:br>
              <a:rPr lang="fr-FR" sz="4950" dirty="0">
                <a:solidFill>
                  <a:srgbClr val="0070C0"/>
                </a:solidFill>
              </a:rPr>
            </a:br>
            <a:br>
              <a:rPr lang="fr-FR" sz="4950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  </a:t>
            </a:r>
          </a:p>
        </p:txBody>
      </p:sp>
      <p:sp>
        <p:nvSpPr>
          <p:cNvPr id="74756" name="Espace réservé du numéro de diapositive 3">
            <a:extLst>
              <a:ext uri="{FF2B5EF4-FFF2-40B4-BE49-F238E27FC236}">
                <a16:creationId xmlns:a16="http://schemas.microsoft.com/office/drawing/2014/main" id="{5CF12C43-A679-2255-C22F-FBF3944E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1pPr>
            <a:lvl2pPr marL="1114425" indent="-428625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2pPr>
            <a:lvl3pPr marL="1714500" indent="-3429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3pPr>
            <a:lvl4pPr marL="2400300" indent="-3429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4pPr>
            <a:lvl5pPr marL="3086100" indent="-3429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5pPr>
            <a:lvl6pPr marL="3771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6pPr>
            <a:lvl7pPr marL="44577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7pPr>
            <a:lvl8pPr marL="5143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8pPr>
            <a:lvl9pPr marL="5829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9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A680FB5B-40C5-4841-8112-815669A4C048}" type="slidenum">
              <a:rPr lang="fr-FR" altLang="fr-FR" sz="2100">
                <a:solidFill>
                  <a:srgbClr val="FFFFFF"/>
                </a:solidFill>
              </a:rPr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23</a:t>
            </a:fld>
            <a:endParaRPr lang="fr-FR" altLang="fr-FR" sz="2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8BA435-577D-2509-6203-828F4B31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295" y="6948488"/>
            <a:ext cx="9670256" cy="1485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950" dirty="0">
                <a:solidFill>
                  <a:schemeClr val="bg1"/>
                </a:solidFill>
              </a:rPr>
              <a:t>Combien d’étages, en moyenne, montez-vous à pied chaque jour ? </a:t>
            </a:r>
            <a:br>
              <a:rPr lang="fr-FR" sz="4950" dirty="0">
                <a:solidFill>
                  <a:schemeClr val="bg1"/>
                </a:solidFill>
              </a:rPr>
            </a:br>
            <a:br>
              <a:rPr lang="fr-FR" sz="4950" dirty="0">
                <a:solidFill>
                  <a:schemeClr val="bg1"/>
                </a:solidFill>
              </a:rPr>
            </a:b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Moins de 2   1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3 à 5           2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6 à 10         3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11 à 15       4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Plus de 16   5 </a:t>
            </a:r>
            <a:br>
              <a:rPr lang="fr-FR" sz="4950" dirty="0">
                <a:solidFill>
                  <a:srgbClr val="0070C0"/>
                </a:solidFill>
              </a:rPr>
            </a:br>
            <a:br>
              <a:rPr lang="fr-FR" sz="4950" dirty="0">
                <a:solidFill>
                  <a:srgbClr val="0070C0"/>
                </a:solidFill>
              </a:rPr>
            </a:br>
            <a:br>
              <a:rPr lang="fr-FR" dirty="0">
                <a:solidFill>
                  <a:srgbClr val="0070C0"/>
                </a:solidFill>
              </a:rPr>
            </a:br>
            <a:br>
              <a:rPr lang="fr-FR" sz="4950" dirty="0">
                <a:solidFill>
                  <a:srgbClr val="0070C0"/>
                </a:solidFill>
              </a:rPr>
            </a:br>
            <a:br>
              <a:rPr lang="fr-FR" sz="4950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  </a:t>
            </a:r>
          </a:p>
        </p:txBody>
      </p:sp>
      <p:sp>
        <p:nvSpPr>
          <p:cNvPr id="75780" name="Espace réservé du numéro de diapositive 3">
            <a:extLst>
              <a:ext uri="{FF2B5EF4-FFF2-40B4-BE49-F238E27FC236}">
                <a16:creationId xmlns:a16="http://schemas.microsoft.com/office/drawing/2014/main" id="{E4E27520-B084-6675-1078-7F40F619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1pPr>
            <a:lvl2pPr marL="1114425" indent="-428625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2pPr>
            <a:lvl3pPr marL="1714500" indent="-3429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3pPr>
            <a:lvl4pPr marL="2400300" indent="-3429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4pPr>
            <a:lvl5pPr marL="3086100" indent="-3429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5pPr>
            <a:lvl6pPr marL="3771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6pPr>
            <a:lvl7pPr marL="44577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7pPr>
            <a:lvl8pPr marL="5143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8pPr>
            <a:lvl9pPr marL="5829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9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471A59B5-F146-654E-A37F-6EC8737B636A}" type="slidenum">
              <a:rPr lang="fr-FR" altLang="fr-FR" sz="2100">
                <a:solidFill>
                  <a:srgbClr val="FFFFFF"/>
                </a:solidFill>
              </a:rPr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24</a:t>
            </a:fld>
            <a:endParaRPr lang="fr-FR" altLang="fr-FR" sz="2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332C74-87BE-CDA1-EB95-26437DCE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633" y="7627145"/>
            <a:ext cx="9670256" cy="1485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950" dirty="0">
                <a:solidFill>
                  <a:schemeClr val="bg1"/>
                </a:solidFill>
              </a:rPr>
              <a:t>RESULTATS</a:t>
            </a:r>
            <a:br>
              <a:rPr lang="fr-FR" sz="4950" dirty="0">
                <a:solidFill>
                  <a:schemeClr val="bg1"/>
                </a:solidFill>
              </a:rPr>
            </a:b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 </a:t>
            </a:r>
            <a:br>
              <a:rPr lang="fr-FR" sz="4950" dirty="0">
                <a:solidFill>
                  <a:schemeClr val="bg1"/>
                </a:solidFill>
              </a:rPr>
            </a:b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 Moins de 18 : Inactif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 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 Entre 18 et 35 : Actif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 </a:t>
            </a: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 Plus de 35 : Très actif </a:t>
            </a:r>
            <a:br>
              <a:rPr lang="fr-FR" sz="4950" dirty="0">
                <a:solidFill>
                  <a:schemeClr val="bg1"/>
                </a:solidFill>
              </a:rPr>
            </a:b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rgbClr val="0070C0"/>
                </a:solidFill>
              </a:rPr>
              <a:t> </a:t>
            </a:r>
            <a:br>
              <a:rPr lang="fr-FR" sz="4950" dirty="0">
                <a:solidFill>
                  <a:srgbClr val="0070C0"/>
                </a:solidFill>
              </a:rPr>
            </a:br>
            <a:br>
              <a:rPr lang="fr-FR" sz="4950" dirty="0">
                <a:solidFill>
                  <a:srgbClr val="0070C0"/>
                </a:solidFill>
              </a:rPr>
            </a:br>
            <a:br>
              <a:rPr lang="fr-FR" dirty="0">
                <a:solidFill>
                  <a:srgbClr val="0070C0"/>
                </a:solidFill>
              </a:rPr>
            </a:br>
            <a:br>
              <a:rPr lang="fr-FR" sz="4950" dirty="0">
                <a:solidFill>
                  <a:srgbClr val="0070C0"/>
                </a:solidFill>
              </a:rPr>
            </a:br>
            <a:br>
              <a:rPr lang="fr-FR" sz="4950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  </a:t>
            </a:r>
          </a:p>
        </p:txBody>
      </p:sp>
      <p:sp>
        <p:nvSpPr>
          <p:cNvPr id="76803" name="Espace réservé du numéro de diapositive 3">
            <a:extLst>
              <a:ext uri="{FF2B5EF4-FFF2-40B4-BE49-F238E27FC236}">
                <a16:creationId xmlns:a16="http://schemas.microsoft.com/office/drawing/2014/main" id="{A00B7FA1-1F5D-BB93-8F70-046E66F7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1pPr>
            <a:lvl2pPr marL="1114425" indent="-428625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2pPr>
            <a:lvl3pPr marL="1714500" indent="-3429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3pPr>
            <a:lvl4pPr marL="2400300" indent="-3429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4pPr>
            <a:lvl5pPr marL="3086100" indent="-3429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5pPr>
            <a:lvl6pPr marL="3771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6pPr>
            <a:lvl7pPr marL="44577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7pPr>
            <a:lvl8pPr marL="5143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8pPr>
            <a:lvl9pPr marL="5829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9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0E816D97-8D3F-A44A-B3C0-9925E76F87F3}" type="slidenum">
              <a:rPr lang="fr-FR" altLang="fr-FR" sz="2100">
                <a:solidFill>
                  <a:srgbClr val="FFFFFF"/>
                </a:solidFill>
              </a:rPr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25</a:t>
            </a:fld>
            <a:endParaRPr lang="fr-FR" altLang="fr-FR" sz="2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564747-420C-C3EB-BAB7-113605C0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176" y="8060532"/>
            <a:ext cx="9672638" cy="1485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950" dirty="0">
                <a:solidFill>
                  <a:schemeClr val="bg1"/>
                </a:solidFill>
              </a:rPr>
              <a:t>Le QAAP + 2021 ou Questionnaire d’Aptitude à l’Activité Physique Canadien, est validé par la HAS (recommandations de prescription d’activité physique de 2021) </a:t>
            </a:r>
            <a:br>
              <a:rPr lang="fr-FR" sz="4950" dirty="0">
                <a:solidFill>
                  <a:schemeClr val="bg1"/>
                </a:solidFill>
              </a:rPr>
            </a:br>
            <a:br>
              <a:rPr lang="fr-FR" sz="4950" dirty="0">
                <a:solidFill>
                  <a:schemeClr val="bg1"/>
                </a:solidFill>
              </a:rPr>
            </a:br>
            <a:r>
              <a:rPr lang="fr-FR" sz="4950" dirty="0">
                <a:solidFill>
                  <a:schemeClr val="bg1"/>
                </a:solidFill>
              </a:rPr>
              <a:t>Pour plus de renseignements : </a:t>
            </a:r>
            <a:r>
              <a:rPr lang="fr-FR" sz="4950" dirty="0">
                <a:solidFill>
                  <a:schemeClr val="bg1"/>
                </a:solidFill>
                <a:hlinkClick r:id="rId2"/>
              </a:rPr>
              <a:t>www.eparmedx.com</a:t>
            </a:r>
            <a:r>
              <a:rPr lang="fr-FR" sz="4950" dirty="0">
                <a:solidFill>
                  <a:schemeClr val="bg1"/>
                </a:solidFill>
              </a:rPr>
              <a:t> et </a:t>
            </a:r>
            <a:r>
              <a:rPr lang="fr-FR" sz="4950" dirty="0">
                <a:solidFill>
                  <a:schemeClr val="bg1"/>
                </a:solidFill>
                <a:hlinkClick r:id="rId3"/>
              </a:rPr>
              <a:t>eparmedx@gmail.com</a:t>
            </a:r>
            <a:r>
              <a:rPr lang="fr-FR" sz="4950" dirty="0">
                <a:solidFill>
                  <a:schemeClr val="bg1"/>
                </a:solidFill>
              </a:rPr>
              <a:t> (origine à bien préciser en cas d‘utilisation)</a:t>
            </a:r>
            <a:br>
              <a:rPr lang="fr-FR" sz="6750" dirty="0">
                <a:solidFill>
                  <a:schemeClr val="bg1"/>
                </a:solidFill>
              </a:rPr>
            </a:br>
            <a:br>
              <a:rPr lang="fr-FR" sz="6750" dirty="0">
                <a:solidFill>
                  <a:srgbClr val="0070C0"/>
                </a:solidFill>
              </a:rPr>
            </a:br>
            <a:br>
              <a:rPr lang="fr-FR" sz="4950" dirty="0">
                <a:solidFill>
                  <a:srgbClr val="0070C0"/>
                </a:solidFill>
              </a:rPr>
            </a:br>
            <a:br>
              <a:rPr lang="fr-FR" sz="4950" dirty="0">
                <a:solidFill>
                  <a:srgbClr val="0070C0"/>
                </a:solidFill>
              </a:rPr>
            </a:br>
            <a:r>
              <a:rPr lang="fr-FR" sz="4950" dirty="0">
                <a:solidFill>
                  <a:srgbClr val="0070C0"/>
                </a:solidFill>
              </a:rPr>
              <a:t> </a:t>
            </a:r>
            <a:br>
              <a:rPr lang="fr-FR" sz="4950" dirty="0">
                <a:solidFill>
                  <a:srgbClr val="0070C0"/>
                </a:solidFill>
              </a:rPr>
            </a:br>
            <a:br>
              <a:rPr lang="fr-FR" sz="4950" dirty="0">
                <a:solidFill>
                  <a:srgbClr val="0070C0"/>
                </a:solidFill>
              </a:rPr>
            </a:br>
            <a:br>
              <a:rPr lang="fr-FR" dirty="0">
                <a:solidFill>
                  <a:srgbClr val="0070C0"/>
                </a:solidFill>
              </a:rPr>
            </a:br>
            <a:br>
              <a:rPr lang="fr-FR" sz="4950" dirty="0">
                <a:solidFill>
                  <a:srgbClr val="0070C0"/>
                </a:solidFill>
              </a:rPr>
            </a:br>
            <a:br>
              <a:rPr lang="fr-FR" sz="4950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  </a:t>
            </a:r>
          </a:p>
        </p:txBody>
      </p:sp>
      <p:sp>
        <p:nvSpPr>
          <p:cNvPr id="91139" name="Espace réservé du numéro de diapositive 3">
            <a:extLst>
              <a:ext uri="{FF2B5EF4-FFF2-40B4-BE49-F238E27FC236}">
                <a16:creationId xmlns:a16="http://schemas.microsoft.com/office/drawing/2014/main" id="{DE3DC03D-FDCD-297D-319C-FEE17A15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1pPr>
            <a:lvl2pPr marL="1114425" indent="-428625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2pPr>
            <a:lvl3pPr marL="1714500" indent="-3429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3pPr>
            <a:lvl4pPr marL="2400300" indent="-3429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4pPr>
            <a:lvl5pPr marL="3086100" indent="-3429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5pPr>
            <a:lvl6pPr marL="3771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6pPr>
            <a:lvl7pPr marL="44577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7pPr>
            <a:lvl8pPr marL="5143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8pPr>
            <a:lvl9pPr marL="5829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" pitchFamily="-109" charset="0"/>
                <a:ea typeface="ＭＳ Ｐゴシック" panose="020B0600070205080204" pitchFamily="34" charset="-128"/>
              </a:defRPr>
            </a:lvl9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fld id="{28CBB028-52F2-8046-90A6-EBD6CC15141B}" type="slidenum">
              <a:rPr lang="fr-FR" altLang="fr-FR" sz="2100">
                <a:solidFill>
                  <a:srgbClr val="FFFFFF"/>
                </a:solidFill>
              </a:rPr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t>26</a:t>
            </a:fld>
            <a:endParaRPr lang="fr-FR" altLang="fr-FR" sz="2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33547" y="-63498"/>
            <a:ext cx="8595265" cy="10413997"/>
          </a:xfrm>
          <a:custGeom>
            <a:avLst/>
            <a:gdLst/>
            <a:ahLst/>
            <a:cxnLst/>
            <a:rect l="l" t="t" r="r" b="b"/>
            <a:pathLst>
              <a:path w="8595265" h="10413997">
                <a:moveTo>
                  <a:pt x="0" y="0"/>
                </a:moveTo>
                <a:lnTo>
                  <a:pt x="8595265" y="0"/>
                </a:lnTo>
                <a:lnTo>
                  <a:pt x="8595265" y="10413996"/>
                </a:lnTo>
                <a:lnTo>
                  <a:pt x="0" y="10413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3831529" y="591064"/>
            <a:ext cx="3657600" cy="2276475"/>
            <a:chOff x="0" y="0"/>
            <a:chExt cx="4876800" cy="30353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76800" cy="3035300"/>
            </a:xfrm>
            <a:custGeom>
              <a:avLst/>
              <a:gdLst/>
              <a:ahLst/>
              <a:cxnLst/>
              <a:rect l="l" t="t" r="r" b="b"/>
              <a:pathLst>
                <a:path w="4876800" h="3035300">
                  <a:moveTo>
                    <a:pt x="0" y="0"/>
                  </a:moveTo>
                  <a:lnTo>
                    <a:pt x="0" y="3035300"/>
                  </a:lnTo>
                  <a:lnTo>
                    <a:pt x="4876800" y="3035300"/>
                  </a:lnTo>
                  <a:lnTo>
                    <a:pt x="487680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938533" y="8222056"/>
            <a:ext cx="3441087" cy="1433112"/>
            <a:chOff x="0" y="0"/>
            <a:chExt cx="4588116" cy="19108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88129" cy="1910842"/>
            </a:xfrm>
            <a:custGeom>
              <a:avLst/>
              <a:gdLst/>
              <a:ahLst/>
              <a:cxnLst/>
              <a:rect l="l" t="t" r="r" b="b"/>
              <a:pathLst>
                <a:path w="4588129" h="1910842">
                  <a:moveTo>
                    <a:pt x="0" y="0"/>
                  </a:moveTo>
                  <a:lnTo>
                    <a:pt x="0" y="1910842"/>
                  </a:lnTo>
                  <a:lnTo>
                    <a:pt x="4588129" y="1910842"/>
                  </a:lnTo>
                  <a:lnTo>
                    <a:pt x="4588129" y="0"/>
                  </a:lnTo>
                  <a:close/>
                </a:path>
              </a:pathLst>
            </a:custGeom>
            <a:blipFill>
              <a:blip r:embed="rId5"/>
              <a:stretch>
                <a:fillRect l="-50" r="-67" b="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123880" y="2993593"/>
            <a:ext cx="3135420" cy="4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8"/>
              </a:lnSpc>
            </a:pPr>
            <a:r>
              <a:rPr lang="en-US" sz="2463">
                <a:solidFill>
                  <a:srgbClr val="FFFFFF"/>
                </a:solidFill>
                <a:latin typeface="CS Gordon Sans"/>
                <a:ea typeface="CS Gordon Sans"/>
                <a:cs typeface="CS Gordon Sans"/>
                <a:sym typeface="CS Gordon Sans"/>
              </a:rPr>
              <a:t>8ème édition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3F62D8B-E95C-2777-7099-FEF2B9890C37}"/>
              </a:ext>
            </a:extLst>
          </p:cNvPr>
          <p:cNvSpPr txBox="1"/>
          <p:nvPr/>
        </p:nvSpPr>
        <p:spPr>
          <a:xfrm>
            <a:off x="2836164" y="845947"/>
            <a:ext cx="103631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VACCINATION MATERNELLE : </a:t>
            </a:r>
          </a:p>
          <a:p>
            <a:pPr algn="ctr"/>
            <a:r>
              <a:rPr lang="fr-FR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ENJEU DE SANTE PUBLIQUE</a:t>
            </a:r>
          </a:p>
          <a:p>
            <a:pPr algn="ctr"/>
            <a:endParaRPr lang="fr-FR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E08604-B984-202C-3C3F-9964166A876E}"/>
              </a:ext>
            </a:extLst>
          </p:cNvPr>
          <p:cNvSpPr txBox="1"/>
          <p:nvPr/>
        </p:nvSpPr>
        <p:spPr>
          <a:xfrm>
            <a:off x="2630328" y="2445590"/>
            <a:ext cx="14842236" cy="2739211"/>
          </a:xfrm>
          <a:prstGeom prst="rect">
            <a:avLst/>
          </a:prstGeom>
          <a:noFill/>
          <a:ln>
            <a:solidFill>
              <a:srgbClr val="ECFCF2"/>
            </a:solidFill>
          </a:ln>
        </p:spPr>
        <p:txBody>
          <a:bodyPr wrap="square">
            <a:spAutoFit/>
          </a:bodyPr>
          <a:lstStyle/>
          <a:p>
            <a:pPr algn="ctr"/>
            <a:endParaRPr lang="fr-FR" sz="2400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3400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3400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8000" b="1" i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</a:t>
            </a:r>
            <a:endParaRPr lang="fr-FR" sz="5000" b="1" i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3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07FC9-2388-C451-9A46-089EEF36A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486804D-D069-29CB-E1D1-C5036584D1B7}"/>
              </a:ext>
            </a:extLst>
          </p:cNvPr>
          <p:cNvSpPr/>
          <p:nvPr/>
        </p:nvSpPr>
        <p:spPr>
          <a:xfrm>
            <a:off x="-5033547" y="-63498"/>
            <a:ext cx="8595265" cy="10413997"/>
          </a:xfrm>
          <a:custGeom>
            <a:avLst/>
            <a:gdLst/>
            <a:ahLst/>
            <a:cxnLst/>
            <a:rect l="l" t="t" r="r" b="b"/>
            <a:pathLst>
              <a:path w="8595265" h="10413997">
                <a:moveTo>
                  <a:pt x="0" y="0"/>
                </a:moveTo>
                <a:lnTo>
                  <a:pt x="8595265" y="0"/>
                </a:lnTo>
                <a:lnTo>
                  <a:pt x="8595265" y="10413996"/>
                </a:lnTo>
                <a:lnTo>
                  <a:pt x="0" y="10413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4825030-7501-08F6-176A-30EE13C481FC}"/>
              </a:ext>
            </a:extLst>
          </p:cNvPr>
          <p:cNvGrpSpPr>
            <a:grpSpLocks noChangeAspect="1"/>
          </p:cNvGrpSpPr>
          <p:nvPr/>
        </p:nvGrpSpPr>
        <p:grpSpPr>
          <a:xfrm>
            <a:off x="15046166" y="500972"/>
            <a:ext cx="2527839" cy="1648824"/>
            <a:chOff x="1911986" y="-689962"/>
            <a:chExt cx="3979124" cy="259544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D18B084-5390-7AAD-3F44-98AF112629C8}"/>
                </a:ext>
              </a:extLst>
            </p:cNvPr>
            <p:cNvSpPr/>
            <p:nvPr/>
          </p:nvSpPr>
          <p:spPr>
            <a:xfrm>
              <a:off x="1911986" y="-689962"/>
              <a:ext cx="3979124" cy="2595448"/>
            </a:xfrm>
            <a:custGeom>
              <a:avLst/>
              <a:gdLst/>
              <a:ahLst/>
              <a:cxnLst/>
              <a:rect l="l" t="t" r="r" b="b"/>
              <a:pathLst>
                <a:path w="4876800" h="3035300">
                  <a:moveTo>
                    <a:pt x="0" y="0"/>
                  </a:moveTo>
                  <a:lnTo>
                    <a:pt x="0" y="3035300"/>
                  </a:lnTo>
                  <a:lnTo>
                    <a:pt x="4876800" y="3035300"/>
                  </a:lnTo>
                  <a:lnTo>
                    <a:pt x="487680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077E4ED-C452-F308-BC8F-B12F3F19B875}"/>
              </a:ext>
            </a:extLst>
          </p:cNvPr>
          <p:cNvGrpSpPr>
            <a:grpSpLocks noChangeAspect="1"/>
          </p:cNvGrpSpPr>
          <p:nvPr/>
        </p:nvGrpSpPr>
        <p:grpSpPr>
          <a:xfrm>
            <a:off x="15660488" y="9062583"/>
            <a:ext cx="2482567" cy="1033917"/>
            <a:chOff x="0" y="0"/>
            <a:chExt cx="4588116" cy="191081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F71A5E2-F400-1DF7-037D-02E6BEC26B67}"/>
                </a:ext>
              </a:extLst>
            </p:cNvPr>
            <p:cNvSpPr/>
            <p:nvPr/>
          </p:nvSpPr>
          <p:spPr>
            <a:xfrm>
              <a:off x="0" y="0"/>
              <a:ext cx="4588129" cy="1910842"/>
            </a:xfrm>
            <a:custGeom>
              <a:avLst/>
              <a:gdLst/>
              <a:ahLst/>
              <a:cxnLst/>
              <a:rect l="l" t="t" r="r" b="b"/>
              <a:pathLst>
                <a:path w="4588129" h="1910842">
                  <a:moveTo>
                    <a:pt x="0" y="0"/>
                  </a:moveTo>
                  <a:lnTo>
                    <a:pt x="0" y="1910842"/>
                  </a:lnTo>
                  <a:lnTo>
                    <a:pt x="4588129" y="1910842"/>
                  </a:lnTo>
                  <a:lnTo>
                    <a:pt x="4588129" y="0"/>
                  </a:lnTo>
                  <a:close/>
                </a:path>
              </a:pathLst>
            </a:custGeom>
            <a:blipFill>
              <a:blip r:embed="rId6"/>
              <a:stretch>
                <a:fillRect l="-50" r="-67" b="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EB099662-A358-03DD-C3C5-010A188D1ACB}"/>
              </a:ext>
            </a:extLst>
          </p:cNvPr>
          <p:cNvSpPr txBox="1"/>
          <p:nvPr/>
        </p:nvSpPr>
        <p:spPr>
          <a:xfrm>
            <a:off x="14123880" y="2993593"/>
            <a:ext cx="3135420" cy="4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8"/>
              </a:lnSpc>
            </a:pPr>
            <a:r>
              <a:rPr lang="en-US" sz="2463">
                <a:solidFill>
                  <a:srgbClr val="FFFFFF"/>
                </a:solidFill>
                <a:latin typeface="CS Gordon Sans"/>
                <a:ea typeface="CS Gordon Sans"/>
                <a:cs typeface="CS Gordon Sans"/>
                <a:sym typeface="CS Gordon Sans"/>
              </a:rPr>
              <a:t>8ème édition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018C986-A4B9-669C-71C1-3E64A7B897DB}"/>
              </a:ext>
            </a:extLst>
          </p:cNvPr>
          <p:cNvSpPr txBox="1"/>
          <p:nvPr/>
        </p:nvSpPr>
        <p:spPr>
          <a:xfrm>
            <a:off x="3561718" y="2270318"/>
            <a:ext cx="13792201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44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trois types de prévention</a:t>
            </a:r>
          </a:p>
          <a:p>
            <a:pPr algn="ctr"/>
            <a:r>
              <a:rPr lang="fr-FR" sz="44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disponibles à l’officine !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3189F4-EA5F-E393-98CB-E992F771ADA6}"/>
              </a:ext>
            </a:extLst>
          </p:cNvPr>
          <p:cNvSpPr txBox="1"/>
          <p:nvPr/>
        </p:nvSpPr>
        <p:spPr>
          <a:xfrm>
            <a:off x="3750906" y="5150498"/>
            <a:ext cx="402149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3200" dirty="0">
                <a:solidFill>
                  <a:srgbClr val="008080"/>
                </a:solidFill>
                <a:latin typeface="Bverd" charset="0"/>
                <a:ea typeface="ＭＳ Ｐゴシック" panose="020B0600070205080204" pitchFamily="34" charset="-128"/>
              </a:rPr>
              <a:t>Prévention primaire</a:t>
            </a: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2400" dirty="0">
                <a:latin typeface="Bverd" charset="0"/>
                <a:ea typeface="ＭＳ Ｐゴシック" panose="020B0600070205080204" pitchFamily="34" charset="-128"/>
              </a:rPr>
            </a:br>
            <a:r>
              <a:rPr lang="fr-FR" altLang="fr-FR" sz="2800" dirty="0">
                <a:solidFill>
                  <a:srgbClr val="7AAA88"/>
                </a:solidFill>
                <a:latin typeface="Bverd" charset="0"/>
                <a:ea typeface="ＭＳ Ｐゴシック" panose="020B0600070205080204" pitchFamily="34" charset="-128"/>
              </a:rPr>
              <a:t>Action visant à réduire l’incidence du phénomène (nombre de nouveaux cas par an/nombre de personnes)</a:t>
            </a: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6AA0F41-D370-2BD6-360E-B31E4BB40763}"/>
              </a:ext>
            </a:extLst>
          </p:cNvPr>
          <p:cNvSpPr txBox="1"/>
          <p:nvPr/>
        </p:nvSpPr>
        <p:spPr>
          <a:xfrm>
            <a:off x="8382000" y="5193692"/>
            <a:ext cx="423585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3200" dirty="0">
                <a:solidFill>
                  <a:srgbClr val="008080"/>
                </a:solidFill>
                <a:latin typeface="Bverd" charset="0"/>
                <a:ea typeface="ＭＳ Ｐゴシック" panose="020B0600070205080204" pitchFamily="34" charset="-128"/>
              </a:rPr>
              <a:t>Prévention secondaire</a:t>
            </a: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endParaRPr lang="fr-FR" altLang="fr-FR" sz="1800" dirty="0">
              <a:latin typeface="Bverd" charset="0"/>
              <a:ea typeface="ＭＳ Ｐゴシック" panose="020B0600070205080204" pitchFamily="34" charset="-128"/>
            </a:endParaRPr>
          </a:p>
          <a:p>
            <a:pPr algn="ctr"/>
            <a:r>
              <a:rPr lang="fr-FR" altLang="fr-FR" sz="2800" dirty="0">
                <a:solidFill>
                  <a:srgbClr val="7AAA88"/>
                </a:solidFill>
                <a:latin typeface="Bverd" charset="0"/>
                <a:ea typeface="ＭＳ Ｐゴシック" panose="020B0600070205080204" pitchFamily="34" charset="-128"/>
              </a:rPr>
              <a:t>Action visant à réduire la prévalence du phénomène (photo à un temps donné : nombre de cas/nombre de personnes)</a:t>
            </a: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A8FFA1F-23DC-88BB-4630-EEE8D2797672}"/>
              </a:ext>
            </a:extLst>
          </p:cNvPr>
          <p:cNvSpPr txBox="1"/>
          <p:nvPr/>
        </p:nvSpPr>
        <p:spPr>
          <a:xfrm>
            <a:off x="13454743" y="5193692"/>
            <a:ext cx="380455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3200" dirty="0">
                <a:solidFill>
                  <a:srgbClr val="008080"/>
                </a:solidFill>
                <a:latin typeface="Bverd" charset="0"/>
                <a:ea typeface="ＭＳ Ｐゴシック" panose="020B0600070205080204" pitchFamily="34" charset="-128"/>
              </a:rPr>
              <a:t>Prévention tertiaire</a:t>
            </a: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r>
              <a:rPr lang="fr-FR" altLang="fr-FR" sz="2800" dirty="0">
                <a:solidFill>
                  <a:srgbClr val="7AAA88"/>
                </a:solidFill>
                <a:latin typeface="Bverd" charset="0"/>
                <a:ea typeface="ＭＳ Ｐゴシック" panose="020B0600070205080204" pitchFamily="34" charset="-128"/>
              </a:rPr>
              <a:t>Action visant à réduire ou à retarder l’apparition des complications et des pertes d’autonomie, conséquences des maladies</a:t>
            </a:r>
            <a:endParaRPr lang="fr-FR" sz="2800" dirty="0">
              <a:solidFill>
                <a:srgbClr val="7AAA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4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03F57-EBAB-7D41-9C60-967901D79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2F32D1D-DF90-EA2B-D317-257C4F2127BB}"/>
              </a:ext>
            </a:extLst>
          </p:cNvPr>
          <p:cNvSpPr/>
          <p:nvPr/>
        </p:nvSpPr>
        <p:spPr>
          <a:xfrm>
            <a:off x="-5033547" y="-63498"/>
            <a:ext cx="8595265" cy="10413997"/>
          </a:xfrm>
          <a:custGeom>
            <a:avLst/>
            <a:gdLst/>
            <a:ahLst/>
            <a:cxnLst/>
            <a:rect l="l" t="t" r="r" b="b"/>
            <a:pathLst>
              <a:path w="8595265" h="10413997">
                <a:moveTo>
                  <a:pt x="0" y="0"/>
                </a:moveTo>
                <a:lnTo>
                  <a:pt x="8595265" y="0"/>
                </a:lnTo>
                <a:lnTo>
                  <a:pt x="8595265" y="10413996"/>
                </a:lnTo>
                <a:lnTo>
                  <a:pt x="0" y="10413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3A91519-8F75-337C-0DC5-D73AA739A1D3}"/>
              </a:ext>
            </a:extLst>
          </p:cNvPr>
          <p:cNvGrpSpPr>
            <a:grpSpLocks noChangeAspect="1"/>
          </p:cNvGrpSpPr>
          <p:nvPr/>
        </p:nvGrpSpPr>
        <p:grpSpPr>
          <a:xfrm>
            <a:off x="15046166" y="500972"/>
            <a:ext cx="2527839" cy="1648824"/>
            <a:chOff x="1911986" y="-689962"/>
            <a:chExt cx="3979124" cy="259544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1EC291B-8285-A140-48F0-35324F124F9A}"/>
                </a:ext>
              </a:extLst>
            </p:cNvPr>
            <p:cNvSpPr/>
            <p:nvPr/>
          </p:nvSpPr>
          <p:spPr>
            <a:xfrm>
              <a:off x="1911986" y="-689962"/>
              <a:ext cx="3979124" cy="2595448"/>
            </a:xfrm>
            <a:custGeom>
              <a:avLst/>
              <a:gdLst/>
              <a:ahLst/>
              <a:cxnLst/>
              <a:rect l="l" t="t" r="r" b="b"/>
              <a:pathLst>
                <a:path w="4876800" h="3035300">
                  <a:moveTo>
                    <a:pt x="0" y="0"/>
                  </a:moveTo>
                  <a:lnTo>
                    <a:pt x="0" y="3035300"/>
                  </a:lnTo>
                  <a:lnTo>
                    <a:pt x="4876800" y="3035300"/>
                  </a:lnTo>
                  <a:lnTo>
                    <a:pt x="487680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0178CF17-1636-75BB-1536-C2B77A0893A6}"/>
              </a:ext>
            </a:extLst>
          </p:cNvPr>
          <p:cNvGrpSpPr>
            <a:grpSpLocks noChangeAspect="1"/>
          </p:cNvGrpSpPr>
          <p:nvPr/>
        </p:nvGrpSpPr>
        <p:grpSpPr>
          <a:xfrm>
            <a:off x="15660488" y="9062583"/>
            <a:ext cx="2482567" cy="1033917"/>
            <a:chOff x="0" y="0"/>
            <a:chExt cx="4588116" cy="191081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4F85D71-ACF5-4EBF-1201-279AC26ED408}"/>
                </a:ext>
              </a:extLst>
            </p:cNvPr>
            <p:cNvSpPr/>
            <p:nvPr/>
          </p:nvSpPr>
          <p:spPr>
            <a:xfrm>
              <a:off x="0" y="0"/>
              <a:ext cx="4588129" cy="1910842"/>
            </a:xfrm>
            <a:custGeom>
              <a:avLst/>
              <a:gdLst/>
              <a:ahLst/>
              <a:cxnLst/>
              <a:rect l="l" t="t" r="r" b="b"/>
              <a:pathLst>
                <a:path w="4588129" h="1910842">
                  <a:moveTo>
                    <a:pt x="0" y="0"/>
                  </a:moveTo>
                  <a:lnTo>
                    <a:pt x="0" y="1910842"/>
                  </a:lnTo>
                  <a:lnTo>
                    <a:pt x="4588129" y="1910842"/>
                  </a:lnTo>
                  <a:lnTo>
                    <a:pt x="4588129" y="0"/>
                  </a:lnTo>
                  <a:close/>
                </a:path>
              </a:pathLst>
            </a:custGeom>
            <a:blipFill>
              <a:blip r:embed="rId6"/>
              <a:stretch>
                <a:fillRect l="-50" r="-67" b="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0F75B005-C1D7-0DC0-0F20-51807B6A6A2D}"/>
              </a:ext>
            </a:extLst>
          </p:cNvPr>
          <p:cNvSpPr txBox="1"/>
          <p:nvPr/>
        </p:nvSpPr>
        <p:spPr>
          <a:xfrm>
            <a:off x="14123880" y="2993593"/>
            <a:ext cx="3135420" cy="4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8"/>
              </a:lnSpc>
            </a:pPr>
            <a:r>
              <a:rPr lang="en-US" sz="2463">
                <a:solidFill>
                  <a:srgbClr val="FFFFFF"/>
                </a:solidFill>
                <a:latin typeface="CS Gordon Sans"/>
                <a:ea typeface="CS Gordon Sans"/>
                <a:cs typeface="CS Gordon Sans"/>
                <a:sym typeface="CS Gordon Sans"/>
              </a:rPr>
              <a:t>8ème édition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CF57CCF-550D-1E49-A764-46CE107DDB36}"/>
              </a:ext>
            </a:extLst>
          </p:cNvPr>
          <p:cNvSpPr txBox="1"/>
          <p:nvPr/>
        </p:nvSpPr>
        <p:spPr>
          <a:xfrm>
            <a:off x="3561718" y="2270318"/>
            <a:ext cx="13792201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outils </a:t>
            </a:r>
          </a:p>
          <a:p>
            <a:pPr algn="ctr"/>
            <a:r>
              <a:rPr lang="fr-FR" altLang="fr-FR" sz="4400" dirty="0">
                <a:solidFill>
                  <a:srgbClr val="008080"/>
                </a:solidFill>
                <a:latin typeface="Bverd" charset="0"/>
                <a:ea typeface="ＭＳ Ｐゴシック" panose="020B0600070205080204" pitchFamily="34" charset="-128"/>
              </a:rPr>
              <a:t>Prévention primaire</a:t>
            </a:r>
            <a:endParaRPr lang="fr-FR" sz="4400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400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6D9E621-36A2-8E4E-17A5-E60EEA68011B}"/>
              </a:ext>
            </a:extLst>
          </p:cNvPr>
          <p:cNvSpPr txBox="1"/>
          <p:nvPr/>
        </p:nvSpPr>
        <p:spPr>
          <a:xfrm>
            <a:off x="3909835" y="3820061"/>
            <a:ext cx="423585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</a:br>
            <a:r>
              <a:rPr lang="fr-FR" altLang="fr-FR" sz="2800" b="1" dirty="0">
                <a:solidFill>
                  <a:srgbClr val="008080"/>
                </a:solidFill>
                <a:latin typeface="Bverd" charset="0"/>
                <a:ea typeface="ＭＳ Ｐゴシック" panose="020B0600070205080204" pitchFamily="34" charset="-128"/>
              </a:rPr>
              <a:t>Information, sensibilisation, orientation</a:t>
            </a:r>
          </a:p>
          <a:p>
            <a:pPr algn="ctr"/>
            <a:r>
              <a:rPr lang="fr-FR" altLang="fr-FR" sz="2800" b="1" dirty="0">
                <a:solidFill>
                  <a:srgbClr val="008080"/>
                </a:solidFill>
                <a:latin typeface="Bverd" charset="0"/>
                <a:ea typeface="ＭＳ Ｐゴシック" panose="020B0600070205080204" pitchFamily="34" charset="-128"/>
              </a:rPr>
              <a:t> </a:t>
            </a:r>
          </a:p>
          <a:p>
            <a:pPr algn="ctr"/>
            <a: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  <a:t>« Mon bilan prévention »</a:t>
            </a:r>
            <a:b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</a:b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4C7B393-D54D-7874-8327-9BEBC3F7E2F9}"/>
              </a:ext>
            </a:extLst>
          </p:cNvPr>
          <p:cNvSpPr txBox="1"/>
          <p:nvPr/>
        </p:nvSpPr>
        <p:spPr>
          <a:xfrm>
            <a:off x="8339892" y="4215642"/>
            <a:ext cx="423585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r>
              <a:rPr lang="fr-FR" altLang="fr-FR" sz="2800" b="1" dirty="0">
                <a:solidFill>
                  <a:srgbClr val="008080"/>
                </a:solidFill>
                <a:latin typeface="Bverd" charset="0"/>
                <a:ea typeface="ＭＳ Ｐゴシック" panose="020B0600070205080204" pitchFamily="34" charset="-128"/>
              </a:rPr>
              <a:t>Vaccination pharmacien </a:t>
            </a:r>
          </a:p>
          <a:p>
            <a:pPr algn="ctr"/>
            <a:endParaRPr lang="fr-FR" altLang="fr-FR" sz="2800" b="1" dirty="0">
              <a:solidFill>
                <a:srgbClr val="008080"/>
              </a:solidFill>
              <a:latin typeface="Bverd" charset="0"/>
              <a:ea typeface="ＭＳ Ｐゴシック" panose="020B0600070205080204" pitchFamily="34" charset="-128"/>
            </a:endParaRPr>
          </a:p>
          <a:p>
            <a:pPr algn="ctr"/>
            <a:endParaRPr lang="fr-FR" altLang="fr-FR" sz="2800" b="1" dirty="0">
              <a:solidFill>
                <a:srgbClr val="008080"/>
              </a:solidFill>
              <a:latin typeface="Bverd" charset="0"/>
              <a:ea typeface="ＭＳ Ｐゴシック" panose="020B0600070205080204" pitchFamily="34" charset="-128"/>
            </a:endParaRPr>
          </a:p>
          <a:p>
            <a:pPr algn="ctr"/>
            <a: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  <a:t>sous réserve de formation : DTCP, Grippe, HPV, Covid, Zona et, sauf chez la femme enceinte, Varicelle et ROR</a:t>
            </a:r>
            <a:b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BEDD6E1-E2A3-E1B1-5632-9532A8FC23E6}"/>
              </a:ext>
            </a:extLst>
          </p:cNvPr>
          <p:cNvSpPr txBox="1"/>
          <p:nvPr/>
        </p:nvSpPr>
        <p:spPr>
          <a:xfrm>
            <a:off x="13443857" y="3896256"/>
            <a:ext cx="413014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r>
              <a:rPr lang="fr-FR" altLang="fr-FR" sz="2800" b="1" dirty="0">
                <a:solidFill>
                  <a:srgbClr val="008080"/>
                </a:solidFill>
                <a:latin typeface="Bverd" charset="0"/>
                <a:ea typeface="ＭＳ Ｐゴシック" panose="020B0600070205080204" pitchFamily="34" charset="-128"/>
              </a:rPr>
              <a:t>Vaccination préparateur en pharmacie </a:t>
            </a:r>
          </a:p>
          <a:p>
            <a:pPr algn="ctr"/>
            <a:endParaRPr lang="fr-FR" altLang="fr-FR" sz="2800" dirty="0">
              <a:latin typeface="Bverd" charset="0"/>
              <a:ea typeface="ＭＳ Ｐゴシック" panose="020B0600070205080204" pitchFamily="34" charset="-128"/>
            </a:endParaRPr>
          </a:p>
          <a:p>
            <a:pPr algn="ctr"/>
            <a: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  <a:t>sous réserve de formation : grippe</a:t>
            </a:r>
            <a:endParaRPr lang="fr-FR" sz="2800" dirty="0">
              <a:solidFill>
                <a:srgbClr val="7AAA88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C2F176A-5B32-F181-D008-753EE8AA6F32}"/>
              </a:ext>
            </a:extLst>
          </p:cNvPr>
          <p:cNvSpPr txBox="1"/>
          <p:nvPr/>
        </p:nvSpPr>
        <p:spPr>
          <a:xfrm>
            <a:off x="2223489" y="553101"/>
            <a:ext cx="4021494" cy="3662541"/>
          </a:xfrm>
          <a:prstGeom prst="rect">
            <a:avLst/>
          </a:prstGeom>
          <a:noFill/>
          <a:ln>
            <a:solidFill>
              <a:srgbClr val="7AAA8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altLang="fr-FR" sz="3200" dirty="0">
                <a:solidFill>
                  <a:srgbClr val="008080"/>
                </a:solidFill>
                <a:latin typeface="Bverd" charset="0"/>
                <a:ea typeface="ＭＳ Ｐゴシック" panose="020B0600070205080204" pitchFamily="34" charset="-128"/>
              </a:rPr>
              <a:t>Prévention primaire</a:t>
            </a: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2400" dirty="0">
                <a:latin typeface="Bverd" charset="0"/>
                <a:ea typeface="ＭＳ Ｐゴシック" panose="020B0600070205080204" pitchFamily="34" charset="-128"/>
              </a:rPr>
            </a:br>
            <a:r>
              <a:rPr lang="fr-FR" altLang="fr-FR" sz="2800" dirty="0">
                <a:solidFill>
                  <a:srgbClr val="7AAA88"/>
                </a:solidFill>
                <a:latin typeface="Bverd" charset="0"/>
                <a:ea typeface="ＭＳ Ｐゴシック" panose="020B0600070205080204" pitchFamily="34" charset="-128"/>
              </a:rPr>
              <a:t>Action visant à réduire l’incidence du phénomène (nombre de nouveaux cas par an/nombre de personnes)</a:t>
            </a: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148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CBECA-258B-50B7-F9D3-E82EB8125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52A2C4D-1D52-6675-ED5F-72A49316D1B3}"/>
              </a:ext>
            </a:extLst>
          </p:cNvPr>
          <p:cNvSpPr/>
          <p:nvPr/>
        </p:nvSpPr>
        <p:spPr>
          <a:xfrm>
            <a:off x="-5033547" y="-63498"/>
            <a:ext cx="8595265" cy="10413997"/>
          </a:xfrm>
          <a:custGeom>
            <a:avLst/>
            <a:gdLst/>
            <a:ahLst/>
            <a:cxnLst/>
            <a:rect l="l" t="t" r="r" b="b"/>
            <a:pathLst>
              <a:path w="8595265" h="10413997">
                <a:moveTo>
                  <a:pt x="0" y="0"/>
                </a:moveTo>
                <a:lnTo>
                  <a:pt x="8595265" y="0"/>
                </a:lnTo>
                <a:lnTo>
                  <a:pt x="8595265" y="10413996"/>
                </a:lnTo>
                <a:lnTo>
                  <a:pt x="0" y="10413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21304A6-DF11-95B6-E0AB-EA40B6B5DD41}"/>
              </a:ext>
            </a:extLst>
          </p:cNvPr>
          <p:cNvGrpSpPr>
            <a:grpSpLocks noChangeAspect="1"/>
          </p:cNvGrpSpPr>
          <p:nvPr/>
        </p:nvGrpSpPr>
        <p:grpSpPr>
          <a:xfrm>
            <a:off x="15046166" y="500972"/>
            <a:ext cx="2527839" cy="1648824"/>
            <a:chOff x="1911986" y="-689962"/>
            <a:chExt cx="3979124" cy="259544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DFF8E3D-52B2-0380-B055-35DDC2506D8B}"/>
                </a:ext>
              </a:extLst>
            </p:cNvPr>
            <p:cNvSpPr/>
            <p:nvPr/>
          </p:nvSpPr>
          <p:spPr>
            <a:xfrm>
              <a:off x="1911986" y="-689962"/>
              <a:ext cx="3979124" cy="2595448"/>
            </a:xfrm>
            <a:custGeom>
              <a:avLst/>
              <a:gdLst/>
              <a:ahLst/>
              <a:cxnLst/>
              <a:rect l="l" t="t" r="r" b="b"/>
              <a:pathLst>
                <a:path w="4876800" h="3035300">
                  <a:moveTo>
                    <a:pt x="0" y="0"/>
                  </a:moveTo>
                  <a:lnTo>
                    <a:pt x="0" y="3035300"/>
                  </a:lnTo>
                  <a:lnTo>
                    <a:pt x="4876800" y="3035300"/>
                  </a:lnTo>
                  <a:lnTo>
                    <a:pt x="487680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017D97EC-E157-7448-42C5-787F416D8DD3}"/>
              </a:ext>
            </a:extLst>
          </p:cNvPr>
          <p:cNvGrpSpPr>
            <a:grpSpLocks noChangeAspect="1"/>
          </p:cNvGrpSpPr>
          <p:nvPr/>
        </p:nvGrpSpPr>
        <p:grpSpPr>
          <a:xfrm>
            <a:off x="15660488" y="9062583"/>
            <a:ext cx="2482567" cy="1033917"/>
            <a:chOff x="0" y="0"/>
            <a:chExt cx="4588116" cy="191081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10EB6CD-6698-E2D1-B039-FC821A12636B}"/>
                </a:ext>
              </a:extLst>
            </p:cNvPr>
            <p:cNvSpPr/>
            <p:nvPr/>
          </p:nvSpPr>
          <p:spPr>
            <a:xfrm>
              <a:off x="0" y="0"/>
              <a:ext cx="4588129" cy="1910842"/>
            </a:xfrm>
            <a:custGeom>
              <a:avLst/>
              <a:gdLst/>
              <a:ahLst/>
              <a:cxnLst/>
              <a:rect l="l" t="t" r="r" b="b"/>
              <a:pathLst>
                <a:path w="4588129" h="1910842">
                  <a:moveTo>
                    <a:pt x="0" y="0"/>
                  </a:moveTo>
                  <a:lnTo>
                    <a:pt x="0" y="1910842"/>
                  </a:lnTo>
                  <a:lnTo>
                    <a:pt x="4588129" y="1910842"/>
                  </a:lnTo>
                  <a:lnTo>
                    <a:pt x="4588129" y="0"/>
                  </a:lnTo>
                  <a:close/>
                </a:path>
              </a:pathLst>
            </a:custGeom>
            <a:blipFill>
              <a:blip r:embed="rId6"/>
              <a:stretch>
                <a:fillRect l="-50" r="-67" b="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3CB7EA42-CD53-DC02-C792-335886F441CD}"/>
              </a:ext>
            </a:extLst>
          </p:cNvPr>
          <p:cNvSpPr txBox="1"/>
          <p:nvPr/>
        </p:nvSpPr>
        <p:spPr>
          <a:xfrm>
            <a:off x="14123880" y="2993593"/>
            <a:ext cx="3135420" cy="4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8"/>
              </a:lnSpc>
            </a:pPr>
            <a:r>
              <a:rPr lang="en-US" sz="2463">
                <a:solidFill>
                  <a:srgbClr val="FFFFFF"/>
                </a:solidFill>
                <a:latin typeface="CS Gordon Sans"/>
                <a:ea typeface="CS Gordon Sans"/>
                <a:cs typeface="CS Gordon Sans"/>
                <a:sym typeface="CS Gordon Sans"/>
              </a:rPr>
              <a:t>8ème édition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27953BC-5D4B-C577-5A71-DC9192BD9C75}"/>
              </a:ext>
            </a:extLst>
          </p:cNvPr>
          <p:cNvSpPr txBox="1"/>
          <p:nvPr/>
        </p:nvSpPr>
        <p:spPr>
          <a:xfrm>
            <a:off x="3561718" y="2270318"/>
            <a:ext cx="13792201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outils </a:t>
            </a:r>
          </a:p>
          <a:p>
            <a:pPr algn="ctr"/>
            <a:r>
              <a:rPr lang="fr-FR" altLang="fr-FR" sz="4400" dirty="0">
                <a:solidFill>
                  <a:srgbClr val="008080"/>
                </a:solidFill>
                <a:latin typeface="Bverd" charset="0"/>
                <a:ea typeface="ＭＳ Ｐゴシック" panose="020B0600070205080204" pitchFamily="34" charset="-128"/>
              </a:rPr>
              <a:t>Prévention secondaire</a:t>
            </a:r>
            <a:endParaRPr lang="fr-FR" sz="4400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400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93EF51-98D3-0F5D-79BD-6F67F8367977}"/>
              </a:ext>
            </a:extLst>
          </p:cNvPr>
          <p:cNvSpPr txBox="1"/>
          <p:nvPr/>
        </p:nvSpPr>
        <p:spPr>
          <a:xfrm>
            <a:off x="3909835" y="3820061"/>
            <a:ext cx="42358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</a:br>
            <a:r>
              <a:rPr lang="fr-FR" altLang="fr-FR" sz="2800" b="1" dirty="0">
                <a:solidFill>
                  <a:srgbClr val="008080"/>
                </a:solidFill>
                <a:latin typeface="Bverd" charset="0"/>
                <a:ea typeface="ＭＳ Ｐゴシック" panose="020B0600070205080204" pitchFamily="34" charset="-128"/>
              </a:rPr>
              <a:t>Dépistage pharmacien </a:t>
            </a:r>
          </a:p>
          <a:p>
            <a:pPr algn="ctr"/>
            <a:endParaRPr lang="fr-FR" altLang="fr-FR" sz="2800" b="1" dirty="0">
              <a:solidFill>
                <a:srgbClr val="008080"/>
              </a:solidFill>
              <a:latin typeface="Bverd" charset="0"/>
              <a:ea typeface="ＭＳ Ｐゴシック" panose="020B0600070205080204" pitchFamily="34" charset="-128"/>
            </a:endParaRPr>
          </a:p>
          <a:p>
            <a:pPr algn="ctr"/>
            <a: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  <a:t>Après formation : TROD angine, covid, cystite Remise de kit dépistage du cancer colo-rectal </a:t>
            </a:r>
          </a:p>
          <a:p>
            <a:pPr algn="ctr"/>
            <a: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  <a:t>Mesures de la TA, du poids et de la glycémie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3D7534E-C248-1058-7425-AFDA82E7FDD3}"/>
              </a:ext>
            </a:extLst>
          </p:cNvPr>
          <p:cNvSpPr txBox="1"/>
          <p:nvPr/>
        </p:nvSpPr>
        <p:spPr>
          <a:xfrm>
            <a:off x="10434491" y="4544822"/>
            <a:ext cx="423585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  <a:t>Ne pas oublier, si TROD positif, la prise en charge adaptée : Antibiothérapie par le pharmacien (sous réserve de formation) pour angine et cystite </a:t>
            </a:r>
          </a:p>
          <a:p>
            <a:pPr algn="ctr"/>
            <a:endParaRPr lang="fr-FR" altLang="fr-FR" sz="2800" dirty="0">
              <a:latin typeface="Bverd" charset="0"/>
              <a:ea typeface="ＭＳ Ｐゴシック" panose="020B0600070205080204" pitchFamily="34" charset="-128"/>
            </a:endParaRPr>
          </a:p>
          <a:p>
            <a:pPr algn="ctr"/>
            <a: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  <a:t>ou </a:t>
            </a:r>
          </a:p>
          <a:p>
            <a:pPr algn="ctr"/>
            <a: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  <a:t>orientation médecin</a:t>
            </a:r>
            <a:b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05378B9-3BA4-0540-E84B-43E2C0A2FA98}"/>
              </a:ext>
            </a:extLst>
          </p:cNvPr>
          <p:cNvSpPr txBox="1"/>
          <p:nvPr/>
        </p:nvSpPr>
        <p:spPr>
          <a:xfrm>
            <a:off x="1773247" y="249853"/>
            <a:ext cx="4235853" cy="3570208"/>
          </a:xfrm>
          <a:prstGeom prst="rect">
            <a:avLst/>
          </a:prstGeom>
          <a:noFill/>
          <a:ln>
            <a:solidFill>
              <a:srgbClr val="7AAA8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altLang="fr-FR" sz="3200" dirty="0">
                <a:solidFill>
                  <a:srgbClr val="008080"/>
                </a:solidFill>
                <a:latin typeface="Bverd" charset="0"/>
                <a:ea typeface="ＭＳ Ｐゴシック" panose="020B0600070205080204" pitchFamily="34" charset="-128"/>
              </a:rPr>
              <a:t>Prévention secondaire</a:t>
            </a: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endParaRPr lang="fr-FR" altLang="fr-FR" sz="1800" dirty="0">
              <a:latin typeface="Bverd" charset="0"/>
              <a:ea typeface="ＭＳ Ｐゴシック" panose="020B0600070205080204" pitchFamily="34" charset="-128"/>
            </a:endParaRPr>
          </a:p>
          <a:p>
            <a:pPr algn="ctr"/>
            <a:r>
              <a:rPr lang="fr-FR" altLang="fr-FR" sz="2800" dirty="0">
                <a:solidFill>
                  <a:srgbClr val="7AAA88"/>
                </a:solidFill>
                <a:latin typeface="Bverd" charset="0"/>
                <a:ea typeface="ＭＳ Ｐゴシック" panose="020B0600070205080204" pitchFamily="34" charset="-128"/>
              </a:rPr>
              <a:t>Action visant à réduire la prévalence du phénomène (photo à un temps donné : nombre de cas/nombre de personnes)</a:t>
            </a: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4796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9521C-B590-6D5D-07F0-D4B2FF0B3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F7EF313-CB63-7A8D-B06E-159A12BE277A}"/>
              </a:ext>
            </a:extLst>
          </p:cNvPr>
          <p:cNvSpPr/>
          <p:nvPr/>
        </p:nvSpPr>
        <p:spPr>
          <a:xfrm>
            <a:off x="-5033547" y="-63498"/>
            <a:ext cx="8595265" cy="10413997"/>
          </a:xfrm>
          <a:custGeom>
            <a:avLst/>
            <a:gdLst/>
            <a:ahLst/>
            <a:cxnLst/>
            <a:rect l="l" t="t" r="r" b="b"/>
            <a:pathLst>
              <a:path w="8595265" h="10413997">
                <a:moveTo>
                  <a:pt x="0" y="0"/>
                </a:moveTo>
                <a:lnTo>
                  <a:pt x="8595265" y="0"/>
                </a:lnTo>
                <a:lnTo>
                  <a:pt x="8595265" y="10413996"/>
                </a:lnTo>
                <a:lnTo>
                  <a:pt x="0" y="10413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58C5268-30D2-2CEE-25F6-FA2E787997C8}"/>
              </a:ext>
            </a:extLst>
          </p:cNvPr>
          <p:cNvGrpSpPr>
            <a:grpSpLocks noChangeAspect="1"/>
          </p:cNvGrpSpPr>
          <p:nvPr/>
        </p:nvGrpSpPr>
        <p:grpSpPr>
          <a:xfrm>
            <a:off x="15046166" y="500972"/>
            <a:ext cx="2527839" cy="1648824"/>
            <a:chOff x="1911986" y="-689962"/>
            <a:chExt cx="3979124" cy="259544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D7B25A6-38E1-3F5F-F6A7-7F56AFD6E490}"/>
                </a:ext>
              </a:extLst>
            </p:cNvPr>
            <p:cNvSpPr/>
            <p:nvPr/>
          </p:nvSpPr>
          <p:spPr>
            <a:xfrm>
              <a:off x="1911986" y="-689962"/>
              <a:ext cx="3979124" cy="2595448"/>
            </a:xfrm>
            <a:custGeom>
              <a:avLst/>
              <a:gdLst/>
              <a:ahLst/>
              <a:cxnLst/>
              <a:rect l="l" t="t" r="r" b="b"/>
              <a:pathLst>
                <a:path w="4876800" h="3035300">
                  <a:moveTo>
                    <a:pt x="0" y="0"/>
                  </a:moveTo>
                  <a:lnTo>
                    <a:pt x="0" y="3035300"/>
                  </a:lnTo>
                  <a:lnTo>
                    <a:pt x="4876800" y="3035300"/>
                  </a:lnTo>
                  <a:lnTo>
                    <a:pt x="487680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CE10299F-A84C-732F-EA0E-D8EB8C92DC46}"/>
              </a:ext>
            </a:extLst>
          </p:cNvPr>
          <p:cNvGrpSpPr>
            <a:grpSpLocks noChangeAspect="1"/>
          </p:cNvGrpSpPr>
          <p:nvPr/>
        </p:nvGrpSpPr>
        <p:grpSpPr>
          <a:xfrm>
            <a:off x="15660488" y="9062583"/>
            <a:ext cx="2482567" cy="1033917"/>
            <a:chOff x="0" y="0"/>
            <a:chExt cx="4588116" cy="191081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EEE87D4-2D00-320A-4B07-CF5019CBD856}"/>
                </a:ext>
              </a:extLst>
            </p:cNvPr>
            <p:cNvSpPr/>
            <p:nvPr/>
          </p:nvSpPr>
          <p:spPr>
            <a:xfrm>
              <a:off x="0" y="0"/>
              <a:ext cx="4588129" cy="1910842"/>
            </a:xfrm>
            <a:custGeom>
              <a:avLst/>
              <a:gdLst/>
              <a:ahLst/>
              <a:cxnLst/>
              <a:rect l="l" t="t" r="r" b="b"/>
              <a:pathLst>
                <a:path w="4588129" h="1910842">
                  <a:moveTo>
                    <a:pt x="0" y="0"/>
                  </a:moveTo>
                  <a:lnTo>
                    <a:pt x="0" y="1910842"/>
                  </a:lnTo>
                  <a:lnTo>
                    <a:pt x="4588129" y="1910842"/>
                  </a:lnTo>
                  <a:lnTo>
                    <a:pt x="4588129" y="0"/>
                  </a:lnTo>
                  <a:close/>
                </a:path>
              </a:pathLst>
            </a:custGeom>
            <a:blipFill>
              <a:blip r:embed="rId6"/>
              <a:stretch>
                <a:fillRect l="-50" r="-67" b="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3A9B4686-D2AB-67C3-5A0C-7476F261CC3F}"/>
              </a:ext>
            </a:extLst>
          </p:cNvPr>
          <p:cNvSpPr txBox="1"/>
          <p:nvPr/>
        </p:nvSpPr>
        <p:spPr>
          <a:xfrm>
            <a:off x="14123880" y="2993593"/>
            <a:ext cx="3135420" cy="4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8"/>
              </a:lnSpc>
            </a:pPr>
            <a:r>
              <a:rPr lang="en-US" sz="2463">
                <a:solidFill>
                  <a:srgbClr val="FFFFFF"/>
                </a:solidFill>
                <a:latin typeface="CS Gordon Sans"/>
                <a:ea typeface="CS Gordon Sans"/>
                <a:cs typeface="CS Gordon Sans"/>
                <a:sym typeface="CS Gordon Sans"/>
              </a:rPr>
              <a:t>8ème édition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7D3C18-F80A-E3C3-A9A0-D98C1583A28D}"/>
              </a:ext>
            </a:extLst>
          </p:cNvPr>
          <p:cNvSpPr txBox="1"/>
          <p:nvPr/>
        </p:nvSpPr>
        <p:spPr>
          <a:xfrm>
            <a:off x="3561718" y="2270318"/>
            <a:ext cx="13792201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outils </a:t>
            </a:r>
          </a:p>
          <a:p>
            <a:pPr algn="ctr"/>
            <a:r>
              <a:rPr lang="fr-FR" altLang="fr-FR" sz="4400" dirty="0">
                <a:solidFill>
                  <a:srgbClr val="008080"/>
                </a:solidFill>
                <a:latin typeface="Bverd" charset="0"/>
                <a:ea typeface="ＭＳ Ｐゴシック" panose="020B0600070205080204" pitchFamily="34" charset="-128"/>
              </a:rPr>
              <a:t>Prévention tertiaire</a:t>
            </a:r>
            <a:endParaRPr lang="fr-FR" sz="4400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4400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6CEF2D1-73D4-F208-2B16-239227E1481E}"/>
              </a:ext>
            </a:extLst>
          </p:cNvPr>
          <p:cNvSpPr txBox="1"/>
          <p:nvPr/>
        </p:nvSpPr>
        <p:spPr>
          <a:xfrm>
            <a:off x="4908148" y="4284512"/>
            <a:ext cx="42358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</a:br>
            <a:r>
              <a:rPr lang="fr-FR" altLang="fr-FR" sz="2800" b="1" dirty="0">
                <a:solidFill>
                  <a:srgbClr val="008080"/>
                </a:solidFill>
                <a:latin typeface="Bverd" charset="0"/>
                <a:ea typeface="ＭＳ Ｐゴシック" panose="020B0600070205080204" pitchFamily="34" charset="-128"/>
              </a:rPr>
              <a:t>Suivi coordonné </a:t>
            </a:r>
          </a:p>
          <a:p>
            <a:pPr algn="ctr"/>
            <a:endParaRPr lang="fr-FR" altLang="fr-FR" sz="2800" b="1" dirty="0">
              <a:solidFill>
                <a:srgbClr val="008080"/>
              </a:solidFill>
              <a:latin typeface="Bverd" charset="0"/>
              <a:ea typeface="ＭＳ Ｐゴシック" panose="020B0600070205080204" pitchFamily="34" charset="-128"/>
            </a:endParaRPr>
          </a:p>
          <a:p>
            <a:pPr algn="ctr"/>
            <a: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  <a:t>des patients et des personnes en situation de perte d’autonomie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07EFBAC-1B0D-D756-DC2D-2985190F5A32}"/>
              </a:ext>
            </a:extLst>
          </p:cNvPr>
          <p:cNvSpPr txBox="1"/>
          <p:nvPr/>
        </p:nvSpPr>
        <p:spPr>
          <a:xfrm>
            <a:off x="10583955" y="5269397"/>
            <a:ext cx="53300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8080"/>
                </a:solidFill>
              </a:rPr>
              <a:t>Entretiens pharmaceutiques </a:t>
            </a:r>
          </a:p>
          <a:p>
            <a:endParaRPr lang="fr-FR" sz="2800" dirty="0"/>
          </a:p>
          <a:p>
            <a:r>
              <a:rPr lang="fr-FR" sz="2800" dirty="0"/>
              <a:t>AVK, antiasthmatiques, oncologie</a:t>
            </a:r>
            <a:br>
              <a:rPr lang="fr-FR" sz="2800" dirty="0"/>
            </a:br>
            <a:endParaRPr lang="fr-FR" sz="2800" dirty="0"/>
          </a:p>
          <a:p>
            <a:endParaRPr lang="fr-FR" sz="2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375936-786B-D2A8-78C5-FF532E748AD9}"/>
              </a:ext>
            </a:extLst>
          </p:cNvPr>
          <p:cNvSpPr txBox="1"/>
          <p:nvPr/>
        </p:nvSpPr>
        <p:spPr>
          <a:xfrm>
            <a:off x="2332655" y="516096"/>
            <a:ext cx="3804557" cy="3724096"/>
          </a:xfrm>
          <a:prstGeom prst="rect">
            <a:avLst/>
          </a:prstGeom>
          <a:noFill/>
          <a:ln>
            <a:solidFill>
              <a:srgbClr val="7AAA8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altLang="fr-FR" sz="3200" dirty="0">
                <a:solidFill>
                  <a:srgbClr val="008080"/>
                </a:solidFill>
                <a:latin typeface="Bverd" charset="0"/>
                <a:ea typeface="ＭＳ Ｐゴシック" panose="020B0600070205080204" pitchFamily="34" charset="-128"/>
              </a:rPr>
              <a:t>Prévention tertiaire</a:t>
            </a: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r>
              <a:rPr lang="fr-FR" altLang="fr-FR" sz="2800" dirty="0">
                <a:solidFill>
                  <a:srgbClr val="7AAA88"/>
                </a:solidFill>
                <a:latin typeface="Bverd" charset="0"/>
                <a:ea typeface="ＭＳ Ｐゴシック" panose="020B0600070205080204" pitchFamily="34" charset="-128"/>
              </a:rPr>
              <a:t>Action visant à réduire ou à retarder l’apparition des complications et des pertes d’autonomie, conséquences des maladies</a:t>
            </a:r>
            <a:endParaRPr lang="fr-FR" sz="2800" dirty="0">
              <a:solidFill>
                <a:srgbClr val="7AAA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7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53252-454B-96DA-D0A1-BB7E86FD4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54FEA9F-1E26-6E42-AA74-B44E2DC9E30D}"/>
              </a:ext>
            </a:extLst>
          </p:cNvPr>
          <p:cNvSpPr/>
          <p:nvPr/>
        </p:nvSpPr>
        <p:spPr>
          <a:xfrm>
            <a:off x="-5033547" y="-63498"/>
            <a:ext cx="8595265" cy="10413997"/>
          </a:xfrm>
          <a:custGeom>
            <a:avLst/>
            <a:gdLst/>
            <a:ahLst/>
            <a:cxnLst/>
            <a:rect l="l" t="t" r="r" b="b"/>
            <a:pathLst>
              <a:path w="8595265" h="10413997">
                <a:moveTo>
                  <a:pt x="0" y="0"/>
                </a:moveTo>
                <a:lnTo>
                  <a:pt x="8595265" y="0"/>
                </a:lnTo>
                <a:lnTo>
                  <a:pt x="8595265" y="10413996"/>
                </a:lnTo>
                <a:lnTo>
                  <a:pt x="0" y="10413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8038626-7973-FE01-9875-FC5A32643E0E}"/>
              </a:ext>
            </a:extLst>
          </p:cNvPr>
          <p:cNvGrpSpPr>
            <a:grpSpLocks noChangeAspect="1"/>
          </p:cNvGrpSpPr>
          <p:nvPr/>
        </p:nvGrpSpPr>
        <p:grpSpPr>
          <a:xfrm>
            <a:off x="15046166" y="500972"/>
            <a:ext cx="2527839" cy="1648824"/>
            <a:chOff x="1911986" y="-689962"/>
            <a:chExt cx="3979124" cy="259544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65639E6-1BB2-453D-439A-4A4D7A81B779}"/>
                </a:ext>
              </a:extLst>
            </p:cNvPr>
            <p:cNvSpPr/>
            <p:nvPr/>
          </p:nvSpPr>
          <p:spPr>
            <a:xfrm>
              <a:off x="1911986" y="-689962"/>
              <a:ext cx="3979124" cy="2595448"/>
            </a:xfrm>
            <a:custGeom>
              <a:avLst/>
              <a:gdLst/>
              <a:ahLst/>
              <a:cxnLst/>
              <a:rect l="l" t="t" r="r" b="b"/>
              <a:pathLst>
                <a:path w="4876800" h="3035300">
                  <a:moveTo>
                    <a:pt x="0" y="0"/>
                  </a:moveTo>
                  <a:lnTo>
                    <a:pt x="0" y="3035300"/>
                  </a:lnTo>
                  <a:lnTo>
                    <a:pt x="4876800" y="3035300"/>
                  </a:lnTo>
                  <a:lnTo>
                    <a:pt x="487680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1557280-AC0D-0844-D310-E806A7F71504}"/>
              </a:ext>
            </a:extLst>
          </p:cNvPr>
          <p:cNvGrpSpPr>
            <a:grpSpLocks noChangeAspect="1"/>
          </p:cNvGrpSpPr>
          <p:nvPr/>
        </p:nvGrpSpPr>
        <p:grpSpPr>
          <a:xfrm>
            <a:off x="14776733" y="8701842"/>
            <a:ext cx="3130267" cy="1303665"/>
            <a:chOff x="0" y="0"/>
            <a:chExt cx="4588116" cy="191081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3BF294E-BA80-D8CB-C8EE-414E59E977CF}"/>
                </a:ext>
              </a:extLst>
            </p:cNvPr>
            <p:cNvSpPr/>
            <p:nvPr/>
          </p:nvSpPr>
          <p:spPr>
            <a:xfrm>
              <a:off x="0" y="0"/>
              <a:ext cx="4588129" cy="1910842"/>
            </a:xfrm>
            <a:custGeom>
              <a:avLst/>
              <a:gdLst/>
              <a:ahLst/>
              <a:cxnLst/>
              <a:rect l="l" t="t" r="r" b="b"/>
              <a:pathLst>
                <a:path w="4588129" h="1910842">
                  <a:moveTo>
                    <a:pt x="0" y="0"/>
                  </a:moveTo>
                  <a:lnTo>
                    <a:pt x="0" y="1910842"/>
                  </a:lnTo>
                  <a:lnTo>
                    <a:pt x="4588129" y="1910842"/>
                  </a:lnTo>
                  <a:lnTo>
                    <a:pt x="4588129" y="0"/>
                  </a:lnTo>
                  <a:close/>
                </a:path>
              </a:pathLst>
            </a:custGeom>
            <a:blipFill>
              <a:blip r:embed="rId6"/>
              <a:stretch>
                <a:fillRect l="-50" r="-67" b="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76AEB51D-C67F-70C4-64F7-31ADEC4E3D1F}"/>
              </a:ext>
            </a:extLst>
          </p:cNvPr>
          <p:cNvSpPr txBox="1"/>
          <p:nvPr/>
        </p:nvSpPr>
        <p:spPr>
          <a:xfrm>
            <a:off x="14123880" y="2993593"/>
            <a:ext cx="3135420" cy="4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8"/>
              </a:lnSpc>
            </a:pPr>
            <a:r>
              <a:rPr lang="en-US" sz="2463">
                <a:solidFill>
                  <a:srgbClr val="FFFFFF"/>
                </a:solidFill>
                <a:latin typeface="CS Gordon Sans"/>
                <a:ea typeface="CS Gordon Sans"/>
                <a:cs typeface="CS Gordon Sans"/>
                <a:sym typeface="CS Gordon Sans"/>
              </a:rPr>
              <a:t>8ème édition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AD5416A-6E5C-3FBB-E32C-E2EB2B9F9C43}"/>
              </a:ext>
            </a:extLst>
          </p:cNvPr>
          <p:cNvSpPr txBox="1"/>
          <p:nvPr/>
        </p:nvSpPr>
        <p:spPr>
          <a:xfrm>
            <a:off x="3563273" y="3528356"/>
            <a:ext cx="13792201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44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piste d’engagement </a:t>
            </a:r>
          </a:p>
          <a:p>
            <a:pPr algn="ctr"/>
            <a:r>
              <a:rPr lang="fr-FR" sz="44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Mode de vie actif » proposé aux patients</a:t>
            </a:r>
          </a:p>
          <a:p>
            <a:pPr algn="ctr"/>
            <a:endParaRPr lang="fr-FR" sz="2800" b="1" i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altLang="fr-FR" sz="4400" b="1" dirty="0">
                <a:latin typeface="Bverd" charset="0"/>
                <a:ea typeface="ＭＳ Ｐゴシック" panose="020B0600070205080204" pitchFamily="34" charset="-128"/>
              </a:rPr>
              <a:t>Dans le cadre de « Mon Bilan Prévention »</a:t>
            </a:r>
            <a:endParaRPr lang="fr-FR" sz="4400" b="1" i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4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8A1BA-25EB-9BE7-6284-BE5DCF0DF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7A43401-282F-D882-729E-9E1D90FA54CD}"/>
              </a:ext>
            </a:extLst>
          </p:cNvPr>
          <p:cNvSpPr/>
          <p:nvPr/>
        </p:nvSpPr>
        <p:spPr>
          <a:xfrm>
            <a:off x="-5033547" y="-63498"/>
            <a:ext cx="8595265" cy="10413997"/>
          </a:xfrm>
          <a:custGeom>
            <a:avLst/>
            <a:gdLst/>
            <a:ahLst/>
            <a:cxnLst/>
            <a:rect l="l" t="t" r="r" b="b"/>
            <a:pathLst>
              <a:path w="8595265" h="10413997">
                <a:moveTo>
                  <a:pt x="0" y="0"/>
                </a:moveTo>
                <a:lnTo>
                  <a:pt x="8595265" y="0"/>
                </a:lnTo>
                <a:lnTo>
                  <a:pt x="8595265" y="10413996"/>
                </a:lnTo>
                <a:lnTo>
                  <a:pt x="0" y="10413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65279C5-BB59-9DB2-91E0-64BAA15FB022}"/>
              </a:ext>
            </a:extLst>
          </p:cNvPr>
          <p:cNvGrpSpPr>
            <a:grpSpLocks noChangeAspect="1"/>
          </p:cNvGrpSpPr>
          <p:nvPr/>
        </p:nvGrpSpPr>
        <p:grpSpPr>
          <a:xfrm>
            <a:off x="15046166" y="500972"/>
            <a:ext cx="2527839" cy="1648824"/>
            <a:chOff x="1911986" y="-689962"/>
            <a:chExt cx="3979124" cy="259544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598019B-3F30-CBF9-E571-C96B54A2928A}"/>
                </a:ext>
              </a:extLst>
            </p:cNvPr>
            <p:cNvSpPr/>
            <p:nvPr/>
          </p:nvSpPr>
          <p:spPr>
            <a:xfrm>
              <a:off x="1911986" y="-689962"/>
              <a:ext cx="3979124" cy="2595448"/>
            </a:xfrm>
            <a:custGeom>
              <a:avLst/>
              <a:gdLst/>
              <a:ahLst/>
              <a:cxnLst/>
              <a:rect l="l" t="t" r="r" b="b"/>
              <a:pathLst>
                <a:path w="4876800" h="3035300">
                  <a:moveTo>
                    <a:pt x="0" y="0"/>
                  </a:moveTo>
                  <a:lnTo>
                    <a:pt x="0" y="3035300"/>
                  </a:lnTo>
                  <a:lnTo>
                    <a:pt x="4876800" y="3035300"/>
                  </a:lnTo>
                  <a:lnTo>
                    <a:pt x="487680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5F4476B9-FC1F-C3A4-E86A-321C5A2C4F6E}"/>
              </a:ext>
            </a:extLst>
          </p:cNvPr>
          <p:cNvGrpSpPr>
            <a:grpSpLocks noChangeAspect="1"/>
          </p:cNvGrpSpPr>
          <p:nvPr/>
        </p:nvGrpSpPr>
        <p:grpSpPr>
          <a:xfrm>
            <a:off x="15660488" y="9062583"/>
            <a:ext cx="2482567" cy="1033917"/>
            <a:chOff x="0" y="0"/>
            <a:chExt cx="4588116" cy="191081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FD4F205-33D9-ABC6-2662-86F41F91F73B}"/>
                </a:ext>
              </a:extLst>
            </p:cNvPr>
            <p:cNvSpPr/>
            <p:nvPr/>
          </p:nvSpPr>
          <p:spPr>
            <a:xfrm>
              <a:off x="0" y="0"/>
              <a:ext cx="4588129" cy="1910842"/>
            </a:xfrm>
            <a:custGeom>
              <a:avLst/>
              <a:gdLst/>
              <a:ahLst/>
              <a:cxnLst/>
              <a:rect l="l" t="t" r="r" b="b"/>
              <a:pathLst>
                <a:path w="4588129" h="1910842">
                  <a:moveTo>
                    <a:pt x="0" y="0"/>
                  </a:moveTo>
                  <a:lnTo>
                    <a:pt x="0" y="1910842"/>
                  </a:lnTo>
                  <a:lnTo>
                    <a:pt x="4588129" y="1910842"/>
                  </a:lnTo>
                  <a:lnTo>
                    <a:pt x="4588129" y="0"/>
                  </a:lnTo>
                  <a:close/>
                </a:path>
              </a:pathLst>
            </a:custGeom>
            <a:blipFill>
              <a:blip r:embed="rId6"/>
              <a:stretch>
                <a:fillRect l="-50" r="-67" b="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D28E3000-A07B-957F-24B4-2353F5A7EDFF}"/>
              </a:ext>
            </a:extLst>
          </p:cNvPr>
          <p:cNvSpPr txBox="1"/>
          <p:nvPr/>
        </p:nvSpPr>
        <p:spPr>
          <a:xfrm>
            <a:off x="14123880" y="2993593"/>
            <a:ext cx="3135420" cy="4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8"/>
              </a:lnSpc>
            </a:pPr>
            <a:r>
              <a:rPr lang="en-US" sz="2463">
                <a:solidFill>
                  <a:srgbClr val="FFFFFF"/>
                </a:solidFill>
                <a:latin typeface="CS Gordon Sans"/>
                <a:ea typeface="CS Gordon Sans"/>
                <a:cs typeface="CS Gordon Sans"/>
                <a:sym typeface="CS Gordon Sans"/>
              </a:rPr>
              <a:t>8ème édition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9C507FD-3353-3EE0-6D25-A6DE3E4DB15F}"/>
              </a:ext>
            </a:extLst>
          </p:cNvPr>
          <p:cNvSpPr txBox="1"/>
          <p:nvPr/>
        </p:nvSpPr>
        <p:spPr>
          <a:xfrm>
            <a:off x="3561718" y="2270318"/>
            <a:ext cx="13792201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44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Bilan Prévention</a:t>
            </a:r>
          </a:p>
          <a:p>
            <a:pPr algn="ctr"/>
            <a:r>
              <a:rPr lang="fr-FR" sz="44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général : prendre soin de soi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7F6A3DA-5398-D979-998D-470B69A57A91}"/>
              </a:ext>
            </a:extLst>
          </p:cNvPr>
          <p:cNvSpPr txBox="1"/>
          <p:nvPr/>
        </p:nvSpPr>
        <p:spPr>
          <a:xfrm>
            <a:off x="2475989" y="4126670"/>
            <a:ext cx="402149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3200" dirty="0">
                <a:solidFill>
                  <a:srgbClr val="008080"/>
                </a:solidFill>
                <a:latin typeface="Bverd" charset="0"/>
                <a:ea typeface="ＭＳ Ｐゴシック" panose="020B0600070205080204" pitchFamily="34" charset="-128"/>
              </a:rPr>
              <a:t>Les tranches d’âge</a:t>
            </a: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2400" dirty="0">
                <a:latin typeface="Bverd" charset="0"/>
                <a:ea typeface="ＭＳ Ｐゴシック" panose="020B0600070205080204" pitchFamily="34" charset="-128"/>
              </a:rPr>
            </a:br>
            <a: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  <a:t>18-25 ans, </a:t>
            </a:r>
          </a:p>
          <a:p>
            <a:pPr algn="ctr"/>
            <a: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  <a:t>45-50 ans, </a:t>
            </a:r>
          </a:p>
          <a:p>
            <a:pPr algn="ctr"/>
            <a: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  <a:t>60-65 ans </a:t>
            </a:r>
          </a:p>
          <a:p>
            <a:pPr algn="ctr"/>
            <a: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  <a:t>et 70-75 ans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D4108B-8C0E-19E4-2E0F-F799B15D4544}"/>
              </a:ext>
            </a:extLst>
          </p:cNvPr>
          <p:cNvSpPr txBox="1"/>
          <p:nvPr/>
        </p:nvSpPr>
        <p:spPr>
          <a:xfrm>
            <a:off x="6184643" y="4126670"/>
            <a:ext cx="423585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3200" dirty="0">
                <a:solidFill>
                  <a:srgbClr val="008080"/>
                </a:solidFill>
                <a:latin typeface="Bverd" charset="0"/>
                <a:ea typeface="ＭＳ Ｐゴシック" panose="020B0600070205080204" pitchFamily="34" charset="-128"/>
              </a:rPr>
              <a:t>Par qui ?</a:t>
            </a: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endParaRPr lang="fr-FR" altLang="fr-FR" sz="1800" dirty="0">
              <a:latin typeface="Bverd" charset="0"/>
              <a:ea typeface="ＭＳ Ｐゴシック" panose="020B0600070205080204" pitchFamily="34" charset="-128"/>
            </a:endParaRPr>
          </a:p>
          <a:p>
            <a:pPr algn="ctr"/>
            <a: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  <a:t>médecin, pharmacien, infirmier, sage-femme puis, en 2025, masseur-kinésithérapeute</a:t>
            </a:r>
            <a:b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</a:b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4DF1F89-402B-77E6-B785-073BC183EAE0}"/>
              </a:ext>
            </a:extLst>
          </p:cNvPr>
          <p:cNvSpPr txBox="1"/>
          <p:nvPr/>
        </p:nvSpPr>
        <p:spPr>
          <a:xfrm>
            <a:off x="10457818" y="4126670"/>
            <a:ext cx="380455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3200" dirty="0">
                <a:solidFill>
                  <a:srgbClr val="008080"/>
                </a:solidFill>
                <a:latin typeface="Bverd" charset="0"/>
                <a:ea typeface="ＭＳ Ｐゴシック" panose="020B0600070205080204" pitchFamily="34" charset="-128"/>
              </a:rPr>
              <a:t>Comment ?</a:t>
            </a: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  <a:t>Carte CPS ou e-CPS </a:t>
            </a:r>
          </a:p>
          <a:p>
            <a:pPr algn="ctr"/>
            <a: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  <a:t>pour inscription sur </a:t>
            </a:r>
            <a:r>
              <a:rPr lang="fr-FR" altLang="fr-FR" sz="2800" dirty="0" err="1">
                <a:latin typeface="Bverd" charset="0"/>
                <a:ea typeface="ＭＳ Ｐゴシック" panose="020B0600070205080204" pitchFamily="34" charset="-128"/>
              </a:rPr>
              <a:t>Sante.fr</a:t>
            </a:r>
            <a: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  <a:t>/bilan prévention/Mon bilan de prévention pour les professionnels de santé</a:t>
            </a:r>
            <a:endParaRPr lang="fr-FR" sz="2800" dirty="0">
              <a:solidFill>
                <a:srgbClr val="7AAA88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1701126-A92C-1C70-B134-035CE93C947D}"/>
              </a:ext>
            </a:extLst>
          </p:cNvPr>
          <p:cNvSpPr txBox="1"/>
          <p:nvPr/>
        </p:nvSpPr>
        <p:spPr>
          <a:xfrm>
            <a:off x="14483443" y="4126670"/>
            <a:ext cx="380455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3200" dirty="0">
                <a:solidFill>
                  <a:srgbClr val="008080"/>
                </a:solidFill>
                <a:latin typeface="Bverd" charset="0"/>
                <a:ea typeface="ＭＳ Ｐゴシック" panose="020B0600070205080204" pitchFamily="34" charset="-128"/>
              </a:rPr>
              <a:t>Rémunération</a:t>
            </a: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  <a:t>30 euros en France métropolitaine et 31,5 euros en DROM </a:t>
            </a:r>
          </a:p>
          <a:p>
            <a:pPr algn="ctr"/>
            <a: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  <a:t>pour 30 à 45’ par bilan en 3 étapes définies</a:t>
            </a:r>
            <a:endParaRPr lang="fr-FR" sz="2800" dirty="0">
              <a:solidFill>
                <a:srgbClr val="7AAA88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8B12A8A-AFEF-E88D-0746-5F9781A62CD8}"/>
              </a:ext>
            </a:extLst>
          </p:cNvPr>
          <p:cNvSpPr txBox="1"/>
          <p:nvPr/>
        </p:nvSpPr>
        <p:spPr>
          <a:xfrm>
            <a:off x="4800600" y="8150258"/>
            <a:ext cx="10548811" cy="1815882"/>
          </a:xfrm>
          <a:prstGeom prst="rect">
            <a:avLst/>
          </a:prstGeom>
          <a:noFill/>
          <a:ln>
            <a:solidFill>
              <a:srgbClr val="7AAA88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8080"/>
                </a:solidFill>
              </a:rPr>
              <a:t>Pour les patients : </a:t>
            </a:r>
          </a:p>
          <a:p>
            <a:r>
              <a:rPr lang="fr-FR" sz="2800" dirty="0"/>
              <a:t>campagne grand public pour aller voir les professionnels de santé inscrits sur </a:t>
            </a:r>
            <a:r>
              <a:rPr lang="fr-FR" sz="2800" dirty="0" err="1"/>
              <a:t>santé.fr</a:t>
            </a:r>
            <a:endParaRPr lang="fr-FR" sz="2800" dirty="0"/>
          </a:p>
          <a:p>
            <a:r>
              <a:rPr lang="fr-FR" sz="2800" dirty="0"/>
              <a:t>Bilan prise en charge à 100%</a:t>
            </a:r>
          </a:p>
        </p:txBody>
      </p:sp>
    </p:spTree>
    <p:extLst>
      <p:ext uri="{BB962C8B-B14F-4D97-AF65-F5344CB8AC3E}">
        <p14:creationId xmlns:p14="http://schemas.microsoft.com/office/powerpoint/2010/main" val="1344934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03203-2BD4-DDE5-BCC5-243B8487A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FD805B2-0175-D771-4613-CB0A7433875D}"/>
              </a:ext>
            </a:extLst>
          </p:cNvPr>
          <p:cNvSpPr/>
          <p:nvPr/>
        </p:nvSpPr>
        <p:spPr>
          <a:xfrm>
            <a:off x="-5033547" y="-63498"/>
            <a:ext cx="8595265" cy="10413997"/>
          </a:xfrm>
          <a:custGeom>
            <a:avLst/>
            <a:gdLst/>
            <a:ahLst/>
            <a:cxnLst/>
            <a:rect l="l" t="t" r="r" b="b"/>
            <a:pathLst>
              <a:path w="8595265" h="10413997">
                <a:moveTo>
                  <a:pt x="0" y="0"/>
                </a:moveTo>
                <a:lnTo>
                  <a:pt x="8595265" y="0"/>
                </a:lnTo>
                <a:lnTo>
                  <a:pt x="8595265" y="10413996"/>
                </a:lnTo>
                <a:lnTo>
                  <a:pt x="0" y="10413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FEE1F8A-DE08-9FBB-E7B9-ABF4C4EFBC00}"/>
              </a:ext>
            </a:extLst>
          </p:cNvPr>
          <p:cNvGrpSpPr>
            <a:grpSpLocks noChangeAspect="1"/>
          </p:cNvGrpSpPr>
          <p:nvPr/>
        </p:nvGrpSpPr>
        <p:grpSpPr>
          <a:xfrm>
            <a:off x="15046166" y="500972"/>
            <a:ext cx="2527839" cy="1648824"/>
            <a:chOff x="1911986" y="-689962"/>
            <a:chExt cx="3979124" cy="259544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85924A8-D533-679F-D860-9057A0CAA290}"/>
                </a:ext>
              </a:extLst>
            </p:cNvPr>
            <p:cNvSpPr/>
            <p:nvPr/>
          </p:nvSpPr>
          <p:spPr>
            <a:xfrm>
              <a:off x="1911986" y="-689962"/>
              <a:ext cx="3979124" cy="2595448"/>
            </a:xfrm>
            <a:custGeom>
              <a:avLst/>
              <a:gdLst/>
              <a:ahLst/>
              <a:cxnLst/>
              <a:rect l="l" t="t" r="r" b="b"/>
              <a:pathLst>
                <a:path w="4876800" h="3035300">
                  <a:moveTo>
                    <a:pt x="0" y="0"/>
                  </a:moveTo>
                  <a:lnTo>
                    <a:pt x="0" y="3035300"/>
                  </a:lnTo>
                  <a:lnTo>
                    <a:pt x="4876800" y="3035300"/>
                  </a:lnTo>
                  <a:lnTo>
                    <a:pt x="487680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605273C-0E2E-F914-9C18-19BD1C00FD1C}"/>
              </a:ext>
            </a:extLst>
          </p:cNvPr>
          <p:cNvGrpSpPr>
            <a:grpSpLocks noChangeAspect="1"/>
          </p:cNvGrpSpPr>
          <p:nvPr/>
        </p:nvGrpSpPr>
        <p:grpSpPr>
          <a:xfrm>
            <a:off x="14776733" y="8701842"/>
            <a:ext cx="3130267" cy="1303665"/>
            <a:chOff x="0" y="0"/>
            <a:chExt cx="4588116" cy="191081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C9C05C5-4559-E94C-58FA-6503F7A3513E}"/>
                </a:ext>
              </a:extLst>
            </p:cNvPr>
            <p:cNvSpPr/>
            <p:nvPr/>
          </p:nvSpPr>
          <p:spPr>
            <a:xfrm>
              <a:off x="0" y="0"/>
              <a:ext cx="4588129" cy="1910842"/>
            </a:xfrm>
            <a:custGeom>
              <a:avLst/>
              <a:gdLst/>
              <a:ahLst/>
              <a:cxnLst/>
              <a:rect l="l" t="t" r="r" b="b"/>
              <a:pathLst>
                <a:path w="4588129" h="1910842">
                  <a:moveTo>
                    <a:pt x="0" y="0"/>
                  </a:moveTo>
                  <a:lnTo>
                    <a:pt x="0" y="1910842"/>
                  </a:lnTo>
                  <a:lnTo>
                    <a:pt x="4588129" y="1910842"/>
                  </a:lnTo>
                  <a:lnTo>
                    <a:pt x="4588129" y="0"/>
                  </a:lnTo>
                  <a:close/>
                </a:path>
              </a:pathLst>
            </a:custGeom>
            <a:blipFill>
              <a:blip r:embed="rId6"/>
              <a:stretch>
                <a:fillRect l="-50" r="-67" b="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59117169-2E40-25A2-B667-65EECABBF7A7}"/>
              </a:ext>
            </a:extLst>
          </p:cNvPr>
          <p:cNvSpPr txBox="1"/>
          <p:nvPr/>
        </p:nvSpPr>
        <p:spPr>
          <a:xfrm>
            <a:off x="14123880" y="2993593"/>
            <a:ext cx="3135420" cy="4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8"/>
              </a:lnSpc>
            </a:pPr>
            <a:r>
              <a:rPr lang="en-US" sz="2463">
                <a:solidFill>
                  <a:srgbClr val="FFFFFF"/>
                </a:solidFill>
                <a:latin typeface="CS Gordon Sans"/>
                <a:ea typeface="CS Gordon Sans"/>
                <a:cs typeface="CS Gordon Sans"/>
                <a:sym typeface="CS Gordon Sans"/>
              </a:rPr>
              <a:t>8ème édition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32736AD-CBD3-95D7-B0E1-9CD516B556BB}"/>
              </a:ext>
            </a:extLst>
          </p:cNvPr>
          <p:cNvSpPr txBox="1"/>
          <p:nvPr/>
        </p:nvSpPr>
        <p:spPr>
          <a:xfrm>
            <a:off x="2971800" y="2585177"/>
            <a:ext cx="13792201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44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Déroulement de « Mon Bilan Prévention »</a:t>
            </a:r>
          </a:p>
          <a:p>
            <a:pPr algn="ctr"/>
            <a:r>
              <a:rPr lang="fr-FR" sz="44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Adapté à la recommandation d’activité physique pour la santé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27EBF0D-C07C-8598-3DCB-7E29C585CAD8}"/>
              </a:ext>
            </a:extLst>
          </p:cNvPr>
          <p:cNvSpPr txBox="1"/>
          <p:nvPr/>
        </p:nvSpPr>
        <p:spPr>
          <a:xfrm>
            <a:off x="2971800" y="5124061"/>
            <a:ext cx="402149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3200" dirty="0">
                <a:solidFill>
                  <a:srgbClr val="008080"/>
                </a:solidFill>
                <a:latin typeface="Bverd" charset="0"/>
                <a:ea typeface="ＭＳ Ｐゴシック" panose="020B0600070205080204" pitchFamily="34" charset="-128"/>
              </a:rPr>
              <a:t>Etape 1</a:t>
            </a: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2400" dirty="0">
                <a:latin typeface="Bverd" charset="0"/>
                <a:ea typeface="ＭＳ Ｐゴシック" panose="020B0600070205080204" pitchFamily="34" charset="-128"/>
              </a:rPr>
            </a:br>
            <a: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  <a:t>Remise des auto-questionnaires (par âge)</a:t>
            </a:r>
            <a:b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</a:b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10F74FB-B90C-FF7F-0EFF-55B05F567CB0}"/>
              </a:ext>
            </a:extLst>
          </p:cNvPr>
          <p:cNvSpPr txBox="1"/>
          <p:nvPr/>
        </p:nvSpPr>
        <p:spPr>
          <a:xfrm>
            <a:off x="7780096" y="5170022"/>
            <a:ext cx="402149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3200" dirty="0">
                <a:solidFill>
                  <a:srgbClr val="008080"/>
                </a:solidFill>
                <a:latin typeface="Bverd" charset="0"/>
                <a:ea typeface="ＭＳ Ｐゴシック" panose="020B0600070205080204" pitchFamily="34" charset="-128"/>
              </a:rPr>
              <a:t>Etape 2</a:t>
            </a: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2400" dirty="0">
                <a:latin typeface="Bverd" charset="0"/>
                <a:ea typeface="ＭＳ Ｐゴシック" panose="020B0600070205080204" pitchFamily="34" charset="-128"/>
              </a:rPr>
            </a:br>
            <a: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  <a:t>Choix conjoint </a:t>
            </a:r>
          </a:p>
          <a:p>
            <a:pPr algn="ctr"/>
            <a: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  <a:t>de 2 priorités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F8B1BEC-5468-52D0-C5F8-8DA452497D35}"/>
              </a:ext>
            </a:extLst>
          </p:cNvPr>
          <p:cNvSpPr txBox="1"/>
          <p:nvPr/>
        </p:nvSpPr>
        <p:spPr>
          <a:xfrm>
            <a:off x="12765986" y="5101512"/>
            <a:ext cx="402149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3200" dirty="0">
                <a:solidFill>
                  <a:srgbClr val="008080"/>
                </a:solidFill>
                <a:latin typeface="Bverd" charset="0"/>
                <a:ea typeface="ＭＳ Ｐゴシック" panose="020B0600070205080204" pitchFamily="34" charset="-128"/>
              </a:rPr>
              <a:t>Etape 3</a:t>
            </a: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1800" dirty="0">
                <a:latin typeface="Bverd" charset="0"/>
                <a:ea typeface="ＭＳ Ｐゴシック" panose="020B0600070205080204" pitchFamily="34" charset="-128"/>
              </a:rPr>
            </a:br>
            <a:br>
              <a:rPr lang="fr-FR" altLang="fr-FR" sz="2400" dirty="0">
                <a:latin typeface="Bverd" charset="0"/>
                <a:ea typeface="ＭＳ Ｐゴシック" panose="020B0600070205080204" pitchFamily="34" charset="-128"/>
              </a:rPr>
            </a:br>
            <a:r>
              <a:rPr lang="fr-FR" altLang="fr-FR" sz="2800" dirty="0">
                <a:latin typeface="Bverd" charset="0"/>
                <a:ea typeface="ＭＳ Ｐゴシック" panose="020B0600070205080204" pitchFamily="34" charset="-128"/>
              </a:rPr>
              <a:t>Plan Personnalisé de Prévention (fiches)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F287B2B-B913-FD28-B009-248BABA4F8AF}"/>
              </a:ext>
            </a:extLst>
          </p:cNvPr>
          <p:cNvSpPr txBox="1"/>
          <p:nvPr/>
        </p:nvSpPr>
        <p:spPr>
          <a:xfrm>
            <a:off x="8301017" y="7272800"/>
            <a:ext cx="3133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Exemple : activité physique et autre objectif (sevrage tabagique, meilleur sommeil, perte de poids…)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8D4DC03-5179-D67B-AB64-6C01B9A66336}"/>
              </a:ext>
            </a:extLst>
          </p:cNvPr>
          <p:cNvSpPr txBox="1"/>
          <p:nvPr/>
        </p:nvSpPr>
        <p:spPr>
          <a:xfrm>
            <a:off x="4038600" y="9092073"/>
            <a:ext cx="9956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8080"/>
                </a:solidFill>
              </a:rPr>
              <a:t>Outils nécessaires à retrouver et télécharger  : </a:t>
            </a:r>
            <a:r>
              <a:rPr lang="fr-FR" sz="2800" b="1" dirty="0" err="1">
                <a:solidFill>
                  <a:srgbClr val="008080"/>
                </a:solidFill>
              </a:rPr>
              <a:t>sante.fr</a:t>
            </a:r>
            <a:r>
              <a:rPr lang="fr-FR" sz="2800" b="1" dirty="0">
                <a:solidFill>
                  <a:srgbClr val="008080"/>
                </a:solidFill>
              </a:rPr>
              <a:t> ou </a:t>
            </a:r>
            <a:r>
              <a:rPr lang="fr-FR" sz="2800" b="1" dirty="0" err="1">
                <a:solidFill>
                  <a:srgbClr val="008080"/>
                </a:solidFill>
              </a:rPr>
              <a:t>ameli.fr</a:t>
            </a:r>
            <a:endParaRPr lang="fr-FR" sz="2800" b="1" dirty="0">
              <a:solidFill>
                <a:srgbClr val="008080"/>
              </a:solidFill>
            </a:endParaRP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0B033BB8-694A-278A-6E3A-F270BAB795BC}"/>
              </a:ext>
            </a:extLst>
          </p:cNvPr>
          <p:cNvSpPr/>
          <p:nvPr/>
        </p:nvSpPr>
        <p:spPr>
          <a:xfrm>
            <a:off x="6629400" y="5372100"/>
            <a:ext cx="1196301" cy="304800"/>
          </a:xfrm>
          <a:prstGeom prst="rightArrow">
            <a:avLst/>
          </a:prstGeom>
          <a:solidFill>
            <a:srgbClr val="7AAA88"/>
          </a:solidFill>
          <a:ln>
            <a:solidFill>
              <a:srgbClr val="7AAA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D013E73-FE61-4680-4ACE-C9B68B83DA16}"/>
              </a:ext>
            </a:extLst>
          </p:cNvPr>
          <p:cNvSpPr txBox="1"/>
          <p:nvPr/>
        </p:nvSpPr>
        <p:spPr>
          <a:xfrm>
            <a:off x="6555702" y="4953903"/>
            <a:ext cx="140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8080"/>
                </a:solidFill>
              </a:rPr>
              <a:t>Prise de RDV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BFE8E9D-B8EB-F0E2-9CE6-8FD0230589AA}"/>
              </a:ext>
            </a:extLst>
          </p:cNvPr>
          <p:cNvSpPr txBox="1"/>
          <p:nvPr/>
        </p:nvSpPr>
        <p:spPr>
          <a:xfrm>
            <a:off x="4276622" y="5767782"/>
            <a:ext cx="13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8080"/>
                </a:solidFill>
              </a:rPr>
              <a:t>Au comptoir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7A6C844-7F50-B9A8-6F7E-2B4579CEBA73}"/>
              </a:ext>
            </a:extLst>
          </p:cNvPr>
          <p:cNvSpPr txBox="1"/>
          <p:nvPr/>
        </p:nvSpPr>
        <p:spPr>
          <a:xfrm>
            <a:off x="8438309" y="5780084"/>
            <a:ext cx="2859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8080"/>
                </a:solidFill>
              </a:rPr>
              <a:t>En espace de confidentialité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1094353-7F53-CBA5-10F2-12B9B3D9314E}"/>
              </a:ext>
            </a:extLst>
          </p:cNvPr>
          <p:cNvSpPr txBox="1"/>
          <p:nvPr/>
        </p:nvSpPr>
        <p:spPr>
          <a:xfrm>
            <a:off x="13347142" y="5753100"/>
            <a:ext cx="2859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8080"/>
                </a:solidFill>
              </a:rPr>
              <a:t>En espace de confidentialité</a:t>
            </a:r>
          </a:p>
        </p:txBody>
      </p:sp>
    </p:spTree>
    <p:extLst>
      <p:ext uri="{BB962C8B-B14F-4D97-AF65-F5344CB8AC3E}">
        <p14:creationId xmlns:p14="http://schemas.microsoft.com/office/powerpoint/2010/main" val="3339500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uvelle présentation">
  <a:themeElements>
    <a:clrScheme name="Personnalisée 6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1849</TotalTime>
  <Words>1395</Words>
  <Application>Microsoft Macintosh PowerPoint</Application>
  <PresentationFormat>Personnalisé</PresentationFormat>
  <Paragraphs>177</Paragraphs>
  <Slides>27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38" baseType="lpstr">
      <vt:lpstr>Calibri</vt:lpstr>
      <vt:lpstr>CS Gordon Sans</vt:lpstr>
      <vt:lpstr>Montserrat</vt:lpstr>
      <vt:lpstr>Verdana</vt:lpstr>
      <vt:lpstr>Bverd</vt:lpstr>
      <vt:lpstr>Agency FB</vt:lpstr>
      <vt:lpstr>Arial</vt:lpstr>
      <vt:lpstr>Bahnschrift SemiBold SemiConden</vt:lpstr>
      <vt:lpstr>Times</vt:lpstr>
      <vt:lpstr>Office Theme</vt:lpstr>
      <vt:lpstr>Nouvelle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</vt:lpstr>
      <vt:lpstr>Questionnaire Ricci et Gagnon   (A) COMPORTEMENTS SEDENTAIRES  (B) ACTIVITES PHYSIQUES DE LOISIR (DONT SPORTS)  (C) ACTIVITES PHYSIQUES QUOTIDIENNES</vt:lpstr>
      <vt:lpstr>Ricci et Gagnon  (A) COMPORTEMENTS SEDENTAIRES Combien de temps passez-vous en position assise par jour (loisirs, télé, ordinateur, travail, etc.)  + de 5 h          1  4 à 5 h            2 3 à 4 h            3  2 à 3 h            4 Moins de 2 h    5     </vt:lpstr>
      <vt:lpstr> (B) ACTIVITES PHYSIQUES DE LOISIR (DONT SPORTS)   Pratiquez-vous régulièrement une ou des activités physiques ?    Non    1 Oui     5  </vt:lpstr>
      <vt:lpstr>  A quelle fréquence pratiquez-vous l’ensemble de ces activités ?    1 à 2 fois /mois  1 1 fois/semaine   2 2 fois/semaine   3 3 fois/semaine   4 4 fois/semaine   5 </vt:lpstr>
      <vt:lpstr>Combien de minutes consacrez-vous en moyenne à chaque séance d’activité physique ?   Moins de 15 min   1  16 à 30 min          2 31 à 45 min          3 46 à 60 min          4 Plus de 60 min      5          </vt:lpstr>
      <vt:lpstr> Habituellement comment percevez-vous votre effort ?   Le chiffre 1 représentant un effort très facile et le 5, un effort difficile.        </vt:lpstr>
      <vt:lpstr>(C) ACTIVITES PHYSIQUES QUOTIDIENNES   Quelle intensité d’activité physique votre travail requiert-il ?   Légère          1 Modérée       2  Moyenne       3 Intense         4  Très intense  5       </vt:lpstr>
      <vt:lpstr>En dehors de votre travail régulier, combien d’heures consacrez-vous par semaine aux travaux légers : bricolage, jardinage, ménages, etc. ?   Moins de 2 h  1 3 à 4 h          2  5 à 6 h          3 7 à 9 h          4 Plus de 10 h  5       </vt:lpstr>
      <vt:lpstr>Combien de minutes par jour consacrez-vous à la marche ?    Moins de 15 min  1  16 à 30 min         2 31 à 45 min         3 46 à 60 min         4 Plus de 60 min     5        </vt:lpstr>
      <vt:lpstr>Combien d’étages, en moyenne, montez-vous à pied chaque jour ?    Moins de 2   1 3 à 5           2 6 à 10         3 11 à 15       4 Plus de 16   5          </vt:lpstr>
      <vt:lpstr>RESULTATS      Moins de 18 : Inactif    Entre 18 et 35 : Actif    Plus de 35 : Très actif             </vt:lpstr>
      <vt:lpstr>Le QAAP + 2021 ou Questionnaire d’Aptitude à l’Activité Physique Canadien, est validé par la HAS (recommandations de prescription d’activité physique de 2021)   Pour plus de renseignements : www.eparmedx.com et eparmedx@gmail.com (origine à bien préciser en cas d‘utilisation)             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ppt.pdf</dc:title>
  <cp:lastModifiedBy>Pierre Quesne</cp:lastModifiedBy>
  <cp:revision>19</cp:revision>
  <dcterms:created xsi:type="dcterms:W3CDTF">2006-08-16T00:00:00Z</dcterms:created>
  <dcterms:modified xsi:type="dcterms:W3CDTF">2024-09-27T15:38:36Z</dcterms:modified>
  <dc:identifier>DAFUjzy06gs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8f72598-90ab-4748-9618-88402b5e95d2_Enabled">
    <vt:lpwstr>true</vt:lpwstr>
  </property>
  <property fmtid="{D5CDD505-2E9C-101B-9397-08002B2CF9AE}" pid="3" name="MSIP_Label_68f72598-90ab-4748-9618-88402b5e95d2_SetDate">
    <vt:lpwstr>2024-09-23T14:39:38Z</vt:lpwstr>
  </property>
  <property fmtid="{D5CDD505-2E9C-101B-9397-08002B2CF9AE}" pid="4" name="MSIP_Label_68f72598-90ab-4748-9618-88402b5e95d2_Method">
    <vt:lpwstr>Privileged</vt:lpwstr>
  </property>
  <property fmtid="{D5CDD505-2E9C-101B-9397-08002B2CF9AE}" pid="5" name="MSIP_Label_68f72598-90ab-4748-9618-88402b5e95d2_Name">
    <vt:lpwstr>68f72598-90ab-4748-9618-88402b5e95d2</vt:lpwstr>
  </property>
  <property fmtid="{D5CDD505-2E9C-101B-9397-08002B2CF9AE}" pid="6" name="MSIP_Label_68f72598-90ab-4748-9618-88402b5e95d2_SiteId">
    <vt:lpwstr>7a916015-20ae-4ad1-9170-eefd915e9272</vt:lpwstr>
  </property>
  <property fmtid="{D5CDD505-2E9C-101B-9397-08002B2CF9AE}" pid="7" name="MSIP_Label_68f72598-90ab-4748-9618-88402b5e95d2_ActionId">
    <vt:lpwstr>99c617ab-4a88-4325-a1c3-94b043774c37</vt:lpwstr>
  </property>
  <property fmtid="{D5CDD505-2E9C-101B-9397-08002B2CF9AE}" pid="8" name="MSIP_Label_68f72598-90ab-4748-9618-88402b5e95d2_ContentBits">
    <vt:lpwstr>0</vt:lpwstr>
  </property>
</Properties>
</file>